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0" r:id="rId4"/>
    <p:sldId id="261" r:id="rId5"/>
    <p:sldId id="262" r:id="rId6"/>
    <p:sldId id="28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3" r:id="rId27"/>
    <p:sldId id="284" r:id="rId28"/>
    <p:sldId id="285" r:id="rId29"/>
    <p:sldId id="286" r:id="rId30"/>
    <p:sldId id="288"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0" d="100"/>
          <a:sy n="70" d="100"/>
        </p:scale>
        <p:origin x="-137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6/19/2017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6/19/2017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6/19/2017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IN" dirty="0"/>
          </a:p>
        </p:txBody>
      </p:sp>
      <p:sp>
        <p:nvSpPr>
          <p:cNvPr id="3" name="Subtitle 2"/>
          <p:cNvSpPr>
            <a:spLocks noGrp="1"/>
          </p:cNvSpPr>
          <p:nvPr>
            <p:ph type="subTitle" idx="1"/>
          </p:nvPr>
        </p:nvSpPr>
        <p:spPr/>
        <p:txBody>
          <a:bodyPr/>
          <a:lstStyle/>
          <a:p>
            <a:endParaRPr lang="en-IN"/>
          </a:p>
        </p:txBody>
      </p:sp>
      <p:pic>
        <p:nvPicPr>
          <p:cNvPr id="1027" name="Picture 3"/>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lstStyle/>
          <a:p>
            <a:r>
              <a:rPr lang="en-IN" u="dbl" dirty="0" smtClean="0"/>
              <a:t>Returns under GST</a:t>
            </a:r>
          </a:p>
        </p:txBody>
      </p:sp>
      <p:graphicFrame>
        <p:nvGraphicFramePr>
          <p:cNvPr id="5" name="Content Placeholder 5"/>
          <p:cNvGraphicFramePr>
            <a:graphicFrameLocks noGrp="1"/>
          </p:cNvGraphicFramePr>
          <p:nvPr>
            <p:ph idx="1"/>
          </p:nvPr>
        </p:nvGraphicFramePr>
        <p:xfrm>
          <a:off x="457200" y="1341120"/>
          <a:ext cx="8229602" cy="4754880"/>
        </p:xfrm>
        <a:graphic>
          <a:graphicData uri="http://schemas.openxmlformats.org/drawingml/2006/table">
            <a:tbl>
              <a:tblPr firstRow="1" bandRow="1">
                <a:tableStyleId>{5C22544A-7EE6-4342-B048-85BDC9FD1C3A}</a:tableStyleId>
              </a:tblPr>
              <a:tblGrid>
                <a:gridCol w="1066800"/>
                <a:gridCol w="3429000"/>
                <a:gridCol w="1981201"/>
                <a:gridCol w="1752601"/>
              </a:tblGrid>
              <a:tr h="370840">
                <a:tc>
                  <a:txBody>
                    <a:bodyPr/>
                    <a:lstStyle/>
                    <a:p>
                      <a:r>
                        <a:rPr lang="en-IN" sz="1600" dirty="0" smtClean="0">
                          <a:latin typeface="Arial" pitchFamily="34" charset="0"/>
                          <a:cs typeface="Arial" pitchFamily="34" charset="0"/>
                        </a:rPr>
                        <a:t>Return Form</a:t>
                      </a:r>
                      <a:endParaRPr lang="en-IN" sz="1600" dirty="0">
                        <a:latin typeface="Arial" pitchFamily="34" charset="0"/>
                        <a:cs typeface="Arial" pitchFamily="34" charset="0"/>
                      </a:endParaRPr>
                    </a:p>
                  </a:txBody>
                  <a:tcPr/>
                </a:tc>
                <a:tc>
                  <a:txBody>
                    <a:bodyPr/>
                    <a:lstStyle/>
                    <a:p>
                      <a:r>
                        <a:rPr lang="en-IN" sz="1600" dirty="0" smtClean="0">
                          <a:latin typeface="Arial" pitchFamily="34" charset="0"/>
                          <a:cs typeface="Arial" pitchFamily="34" charset="0"/>
                        </a:rPr>
                        <a:t>What to File</a:t>
                      </a:r>
                      <a:endParaRPr lang="en-IN" sz="1600" dirty="0">
                        <a:latin typeface="Arial" pitchFamily="34" charset="0"/>
                        <a:cs typeface="Arial" pitchFamily="34" charset="0"/>
                      </a:endParaRPr>
                    </a:p>
                  </a:txBody>
                  <a:tcPr/>
                </a:tc>
                <a:tc>
                  <a:txBody>
                    <a:bodyPr/>
                    <a:lstStyle/>
                    <a:p>
                      <a:r>
                        <a:rPr lang="en-IN" sz="1600" dirty="0" smtClean="0">
                          <a:latin typeface="Arial" pitchFamily="34" charset="0"/>
                          <a:cs typeface="Arial" pitchFamily="34" charset="0"/>
                        </a:rPr>
                        <a:t>By Whom</a:t>
                      </a:r>
                      <a:endParaRPr lang="en-IN" sz="1600" dirty="0">
                        <a:latin typeface="Arial" pitchFamily="34" charset="0"/>
                        <a:cs typeface="Arial" pitchFamily="34" charset="0"/>
                      </a:endParaRPr>
                    </a:p>
                  </a:txBody>
                  <a:tcPr/>
                </a:tc>
                <a:tc>
                  <a:txBody>
                    <a:bodyPr/>
                    <a:lstStyle/>
                    <a:p>
                      <a:r>
                        <a:rPr lang="en-IN" sz="1600" dirty="0" smtClean="0">
                          <a:latin typeface="Arial" pitchFamily="34" charset="0"/>
                          <a:cs typeface="Arial" pitchFamily="34" charset="0"/>
                        </a:rPr>
                        <a:t>By When</a:t>
                      </a:r>
                      <a:endParaRPr lang="en-IN" sz="1600" dirty="0">
                        <a:latin typeface="Arial" pitchFamily="34" charset="0"/>
                        <a:cs typeface="Arial" pitchFamily="34" charset="0"/>
                      </a:endParaRPr>
                    </a:p>
                  </a:txBody>
                  <a:tcPr/>
                </a:tc>
              </a:tr>
              <a:tr h="370840">
                <a:tc>
                  <a:txBody>
                    <a:bodyPr/>
                    <a:lstStyle/>
                    <a:p>
                      <a:r>
                        <a:rPr lang="en-IN" sz="1600" dirty="0" smtClean="0">
                          <a:latin typeface="Arial" pitchFamily="34" charset="0"/>
                          <a:cs typeface="Arial" pitchFamily="34" charset="0"/>
                        </a:rPr>
                        <a:t>GSTR-9</a:t>
                      </a:r>
                      <a:endParaRPr lang="en-IN" sz="1600" dirty="0">
                        <a:latin typeface="Arial" pitchFamily="34" charset="0"/>
                        <a:cs typeface="Arial" pitchFamily="34" charset="0"/>
                      </a:endParaRPr>
                    </a:p>
                  </a:txBody>
                  <a:tcPr/>
                </a:tc>
                <a:tc>
                  <a:txBody>
                    <a:bodyPr/>
                    <a:lstStyle/>
                    <a:p>
                      <a:r>
                        <a:rPr kumimoji="0" lang="en-IN" sz="1600" b="0" i="0" kern="1200" dirty="0" smtClean="0">
                          <a:solidFill>
                            <a:schemeClr val="dk1"/>
                          </a:solidFill>
                          <a:latin typeface="Arial" pitchFamily="34" charset="0"/>
                          <a:ea typeface="+mn-ea"/>
                          <a:cs typeface="Arial" pitchFamily="34" charset="0"/>
                        </a:rPr>
                        <a:t>Annual Return</a:t>
                      </a:r>
                    </a:p>
                    <a:p>
                      <a:endParaRPr lang="en-IN" sz="1600" dirty="0">
                        <a:latin typeface="Arial" pitchFamily="34" charset="0"/>
                        <a:cs typeface="Arial" pitchFamily="34" charset="0"/>
                      </a:endParaRPr>
                    </a:p>
                  </a:txBody>
                  <a:tcPr/>
                </a:tc>
                <a:tc>
                  <a:txBody>
                    <a:bodyPr/>
                    <a:lstStyle/>
                    <a:p>
                      <a:r>
                        <a:rPr kumimoji="0" lang="en-IN" sz="1600" b="0" i="0" kern="1200" dirty="0" smtClean="0">
                          <a:solidFill>
                            <a:schemeClr val="dk1"/>
                          </a:solidFill>
                          <a:latin typeface="Arial" pitchFamily="34" charset="0"/>
                          <a:ea typeface="+mn-ea"/>
                          <a:cs typeface="Arial" pitchFamily="34" charset="0"/>
                        </a:rPr>
                        <a:t>Registered Taxable Person</a:t>
                      </a:r>
                      <a:endParaRPr lang="en-IN" sz="1600" dirty="0">
                        <a:latin typeface="Arial" pitchFamily="34" charset="0"/>
                        <a:cs typeface="Arial" pitchFamily="34" charset="0"/>
                      </a:endParaRPr>
                    </a:p>
                  </a:txBody>
                  <a:tcPr/>
                </a:tc>
                <a:tc>
                  <a:txBody>
                    <a:bodyPr/>
                    <a:lstStyle/>
                    <a:p>
                      <a:r>
                        <a:rPr lang="en-IN" sz="1600" dirty="0" smtClean="0">
                          <a:latin typeface="Arial" pitchFamily="34" charset="0"/>
                          <a:cs typeface="Arial" pitchFamily="34" charset="0"/>
                        </a:rPr>
                        <a:t>31</a:t>
                      </a:r>
                      <a:r>
                        <a:rPr lang="en-IN" sz="1600" baseline="30000" dirty="0" smtClean="0">
                          <a:latin typeface="Arial" pitchFamily="34" charset="0"/>
                          <a:cs typeface="Arial" pitchFamily="34" charset="0"/>
                        </a:rPr>
                        <a:t>st</a:t>
                      </a:r>
                      <a:r>
                        <a:rPr lang="en-IN" sz="1600" dirty="0" smtClean="0">
                          <a:latin typeface="Arial" pitchFamily="34" charset="0"/>
                          <a:cs typeface="Arial" pitchFamily="34" charset="0"/>
                        </a:rPr>
                        <a:t> Dec of next financial year</a:t>
                      </a:r>
                    </a:p>
                    <a:p>
                      <a:endParaRPr lang="en-IN" sz="1600" dirty="0">
                        <a:latin typeface="Arial" pitchFamily="34" charset="0"/>
                        <a:cs typeface="Arial" pitchFamily="34" charset="0"/>
                      </a:endParaRPr>
                    </a:p>
                  </a:txBody>
                  <a:tcPr/>
                </a:tc>
              </a:tr>
              <a:tr h="370840">
                <a:tc>
                  <a:txBody>
                    <a:bodyPr/>
                    <a:lstStyle/>
                    <a:p>
                      <a:r>
                        <a:rPr lang="en-IN" sz="1600" dirty="0" smtClean="0">
                          <a:latin typeface="Arial" pitchFamily="34" charset="0"/>
                          <a:cs typeface="Arial" pitchFamily="34" charset="0"/>
                        </a:rPr>
                        <a:t>GSTR-10</a:t>
                      </a:r>
                      <a:endParaRPr lang="en-IN" sz="1600" dirty="0">
                        <a:latin typeface="Arial" pitchFamily="34" charset="0"/>
                        <a:cs typeface="Arial" pitchFamily="34" charset="0"/>
                      </a:endParaRPr>
                    </a:p>
                  </a:txBody>
                  <a:tcPr/>
                </a:tc>
                <a:tc>
                  <a:txBody>
                    <a:bodyPr/>
                    <a:lstStyle/>
                    <a:p>
                      <a:pPr fontAlgn="t"/>
                      <a:r>
                        <a:rPr lang="en-IN" sz="1600" b="0" dirty="0" smtClean="0">
                          <a:latin typeface="Arial" pitchFamily="34" charset="0"/>
                          <a:cs typeface="Arial" pitchFamily="34" charset="0"/>
                        </a:rPr>
                        <a:t>Final Return</a:t>
                      </a:r>
                      <a:endParaRPr lang="en-IN" sz="1600" dirty="0">
                        <a:latin typeface="Arial" pitchFamily="34" charset="0"/>
                        <a:cs typeface="Arial" pitchFamily="34" charset="0"/>
                      </a:endParaRPr>
                    </a:p>
                  </a:txBody>
                  <a:tcPr marL="76200" marR="76200" marT="76200" marB="76200"/>
                </a:tc>
                <a:tc>
                  <a:txBody>
                    <a:bodyPr/>
                    <a:lstStyle/>
                    <a:p>
                      <a:r>
                        <a:rPr kumimoji="0" lang="en-IN" sz="1600" b="0" i="0" kern="1200" dirty="0" smtClean="0">
                          <a:solidFill>
                            <a:schemeClr val="dk1"/>
                          </a:solidFill>
                          <a:latin typeface="Arial" pitchFamily="34" charset="0"/>
                          <a:ea typeface="+mn-ea"/>
                          <a:cs typeface="Arial" pitchFamily="34" charset="0"/>
                        </a:rPr>
                        <a:t>Taxable person whose registration has been surrendered or cancelled.</a:t>
                      </a:r>
                      <a:endParaRPr lang="en-IN" sz="1600" u="sng" dirty="0">
                        <a:latin typeface="Arial" pitchFamily="34" charset="0"/>
                        <a:cs typeface="Arial" pitchFamily="34" charset="0"/>
                      </a:endParaRPr>
                    </a:p>
                  </a:txBody>
                  <a:tcPr/>
                </a:tc>
                <a:tc>
                  <a:txBody>
                    <a:bodyPr/>
                    <a:lstStyle/>
                    <a:p>
                      <a:r>
                        <a:rPr kumimoji="0" lang="en-IN" sz="1600" b="0" i="0" kern="1200" dirty="0" smtClean="0">
                          <a:solidFill>
                            <a:schemeClr val="dk1"/>
                          </a:solidFill>
                          <a:latin typeface="Arial" pitchFamily="34" charset="0"/>
                          <a:ea typeface="+mn-ea"/>
                          <a:cs typeface="Arial" pitchFamily="34" charset="0"/>
                        </a:rPr>
                        <a:t>Within three months of the date of cancellation or date of cancellation order, whichever is later.</a:t>
                      </a:r>
                      <a:endParaRPr lang="en-IN" sz="1600" dirty="0">
                        <a:latin typeface="Arial" pitchFamily="34" charset="0"/>
                        <a:cs typeface="Arial" pitchFamily="34" charset="0"/>
                      </a:endParaRPr>
                    </a:p>
                  </a:txBody>
                  <a:tcPr/>
                </a:tc>
              </a:tr>
              <a:tr h="370840">
                <a:tc>
                  <a:txBody>
                    <a:bodyPr/>
                    <a:lstStyle/>
                    <a:p>
                      <a:r>
                        <a:rPr lang="en-IN" sz="1600" dirty="0" smtClean="0">
                          <a:latin typeface="Arial" pitchFamily="34" charset="0"/>
                          <a:cs typeface="Arial" pitchFamily="34" charset="0"/>
                        </a:rPr>
                        <a:t>GSTR-11</a:t>
                      </a:r>
                      <a:endParaRPr lang="en-IN" sz="1600" dirty="0">
                        <a:latin typeface="Arial" pitchFamily="34" charset="0"/>
                        <a:cs typeface="Arial" pitchFamily="34" charset="0"/>
                      </a:endParaRPr>
                    </a:p>
                  </a:txBody>
                  <a:tcPr/>
                </a:tc>
                <a:tc>
                  <a:txBody>
                    <a:bodyPr/>
                    <a:lstStyle/>
                    <a:p>
                      <a:r>
                        <a:rPr kumimoji="0" lang="en-IN" sz="1600" b="0" i="0" kern="1200" dirty="0" smtClean="0">
                          <a:solidFill>
                            <a:schemeClr val="dk1"/>
                          </a:solidFill>
                          <a:latin typeface="Arial" pitchFamily="34" charset="0"/>
                          <a:ea typeface="+mn-ea"/>
                          <a:cs typeface="Arial" pitchFamily="34" charset="0"/>
                        </a:rPr>
                        <a:t>Details of inward supplies to be furnished by a person having UIN</a:t>
                      </a:r>
                      <a:endParaRPr lang="en-IN" sz="1600" dirty="0">
                        <a:latin typeface="Arial" pitchFamily="34" charset="0"/>
                        <a:cs typeface="Arial" pitchFamily="34" charset="0"/>
                      </a:endParaRPr>
                    </a:p>
                  </a:txBody>
                  <a:tcPr/>
                </a:tc>
                <a:tc>
                  <a:txBody>
                    <a:bodyPr/>
                    <a:lstStyle/>
                    <a:p>
                      <a:r>
                        <a:rPr kumimoji="0" lang="en-IN" sz="1600" b="0" i="0" kern="1200" dirty="0" smtClean="0">
                          <a:solidFill>
                            <a:schemeClr val="dk1"/>
                          </a:solidFill>
                          <a:latin typeface="Arial" pitchFamily="34" charset="0"/>
                          <a:ea typeface="+mn-ea"/>
                          <a:cs typeface="Arial" pitchFamily="34" charset="0"/>
                        </a:rPr>
                        <a:t>Person having UIN and claiming refund</a:t>
                      </a:r>
                      <a:endParaRPr lang="en-IN" sz="1600" dirty="0">
                        <a:latin typeface="Arial" pitchFamily="34" charset="0"/>
                        <a:cs typeface="Arial" pitchFamily="34" charset="0"/>
                      </a:endParaRPr>
                    </a:p>
                  </a:txBody>
                  <a:tcPr/>
                </a:tc>
                <a:tc>
                  <a:txBody>
                    <a:bodyPr/>
                    <a:lstStyle/>
                    <a:p>
                      <a:r>
                        <a:rPr kumimoji="0" lang="en-IN" sz="1600" b="0" i="0" kern="1200" dirty="0" smtClean="0">
                          <a:solidFill>
                            <a:schemeClr val="dk1"/>
                          </a:solidFill>
                          <a:latin typeface="Arial" pitchFamily="34" charset="0"/>
                          <a:ea typeface="+mn-ea"/>
                          <a:cs typeface="Arial" pitchFamily="34" charset="0"/>
                        </a:rPr>
                        <a:t>28th of the month following the month for which statement is filed</a:t>
                      </a:r>
                      <a:endParaRPr lang="en-IN" sz="1600" dirty="0">
                        <a:latin typeface="Arial" pitchFamily="34" charset="0"/>
                        <a:cs typeface="Arial" pitchFamily="34" charset="0"/>
                      </a:endParaRPr>
                    </a:p>
                  </a:txBody>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038"/>
            <a:ext cx="8229600" cy="868362"/>
          </a:xfrm>
        </p:spPr>
        <p:txBody>
          <a:bodyPr/>
          <a:lstStyle/>
          <a:p>
            <a:r>
              <a:rPr lang="en-IN" u="dbl" dirty="0" smtClean="0"/>
              <a:t>Returns under GST</a:t>
            </a:r>
          </a:p>
        </p:txBody>
      </p:sp>
      <p:pic>
        <p:nvPicPr>
          <p:cNvPr id="5122" name="Picture 2"/>
          <p:cNvPicPr>
            <a:picLocks noChangeAspect="1" noChangeArrowheads="1"/>
          </p:cNvPicPr>
          <p:nvPr/>
        </p:nvPicPr>
        <p:blipFill>
          <a:blip r:embed="rId2"/>
          <a:srcRect/>
          <a:stretch>
            <a:fillRect/>
          </a:stretch>
        </p:blipFill>
        <p:spPr bwMode="auto">
          <a:xfrm>
            <a:off x="457200" y="914400"/>
            <a:ext cx="8153400" cy="59436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038"/>
            <a:ext cx="8229600" cy="1020762"/>
          </a:xfrm>
        </p:spPr>
        <p:txBody>
          <a:bodyPr/>
          <a:lstStyle/>
          <a:p>
            <a:r>
              <a:rPr lang="en-IN" u="dbl" dirty="0" smtClean="0"/>
              <a:t>Input Credit Rules</a:t>
            </a:r>
          </a:p>
        </p:txBody>
      </p:sp>
      <p:pic>
        <p:nvPicPr>
          <p:cNvPr id="1026" name="Picture 2"/>
          <p:cNvPicPr>
            <a:picLocks noChangeAspect="1" noChangeArrowheads="1"/>
          </p:cNvPicPr>
          <p:nvPr/>
        </p:nvPicPr>
        <p:blipFill>
          <a:blip r:embed="rId2"/>
          <a:srcRect/>
          <a:stretch>
            <a:fillRect/>
          </a:stretch>
        </p:blipFill>
        <p:spPr bwMode="auto">
          <a:xfrm>
            <a:off x="533400" y="1828800"/>
            <a:ext cx="7864248" cy="39624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u="dbl" dirty="0" smtClean="0"/>
              <a:t>Input Credit Rules</a:t>
            </a:r>
            <a:endParaRPr lang="en-IN" dirty="0"/>
          </a:p>
        </p:txBody>
      </p:sp>
      <p:sp>
        <p:nvSpPr>
          <p:cNvPr id="3" name="Content Placeholder 2"/>
          <p:cNvSpPr>
            <a:spLocks noGrp="1"/>
          </p:cNvSpPr>
          <p:nvPr>
            <p:ph idx="1"/>
          </p:nvPr>
        </p:nvSpPr>
        <p:spPr/>
        <p:txBody>
          <a:bodyPr>
            <a:normAutofit lnSpcReduction="10000"/>
          </a:bodyPr>
          <a:lstStyle/>
          <a:p>
            <a:r>
              <a:rPr lang="en-IN" dirty="0" smtClean="0"/>
              <a:t>Conditions to Claim Input Credit:</a:t>
            </a:r>
          </a:p>
          <a:p>
            <a:endParaRPr lang="en-IN" dirty="0" smtClean="0"/>
          </a:p>
          <a:p>
            <a:pPr marL="514350" indent="-514350">
              <a:buFont typeface="+mj-lt"/>
              <a:buAutoNum type="arabicPeriod"/>
            </a:pPr>
            <a:r>
              <a:rPr lang="en-IN" sz="2500" dirty="0" smtClean="0"/>
              <a:t>Person possesses Invoice / Bill of Entry / Debit Note issued by Registered Supplier.</a:t>
            </a:r>
          </a:p>
          <a:p>
            <a:pPr marL="514350" indent="-514350">
              <a:buFont typeface="+mj-lt"/>
              <a:buAutoNum type="arabicPeriod"/>
            </a:pPr>
            <a:r>
              <a:rPr lang="en-IN" sz="2500" dirty="0" smtClean="0"/>
              <a:t>Supplier has paid Tax on the supply.</a:t>
            </a:r>
          </a:p>
          <a:p>
            <a:pPr marL="514350" indent="-514350">
              <a:buFont typeface="+mj-lt"/>
              <a:buAutoNum type="arabicPeriod"/>
            </a:pPr>
            <a:r>
              <a:rPr lang="en-IN" sz="2500" dirty="0" smtClean="0"/>
              <a:t>Person has received the goods or services.</a:t>
            </a:r>
          </a:p>
          <a:p>
            <a:pPr marL="514350" indent="-514350">
              <a:buFont typeface="+mj-lt"/>
              <a:buAutoNum type="arabicPeriod"/>
            </a:pPr>
            <a:r>
              <a:rPr lang="en-IN" sz="2500" dirty="0" smtClean="0"/>
              <a:t>In case goods are received in instalments, final shipment is received.</a:t>
            </a:r>
          </a:p>
          <a:p>
            <a:pPr marL="514350" indent="-514350">
              <a:buFont typeface="+mj-lt"/>
              <a:buAutoNum type="arabicPeriod"/>
            </a:pPr>
            <a:r>
              <a:rPr lang="en-IN" sz="2500" dirty="0" smtClean="0"/>
              <a:t>Input goods / service are used in the course or furtherance of business.</a:t>
            </a:r>
          </a:p>
          <a:p>
            <a:pPr marL="514350" indent="-514350">
              <a:buFont typeface="+mj-lt"/>
              <a:buAutoNum type="arabicPeriod"/>
            </a:pPr>
            <a:endParaRPr lang="en-IN" sz="25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u="dbl" dirty="0" smtClean="0"/>
              <a:t>Input Credit Rules</a:t>
            </a:r>
            <a:endParaRPr lang="en-IN" dirty="0"/>
          </a:p>
        </p:txBody>
      </p:sp>
      <p:sp>
        <p:nvSpPr>
          <p:cNvPr id="3" name="Content Placeholder 2"/>
          <p:cNvSpPr>
            <a:spLocks noGrp="1"/>
          </p:cNvSpPr>
          <p:nvPr>
            <p:ph idx="1"/>
          </p:nvPr>
        </p:nvSpPr>
        <p:spPr/>
        <p:txBody>
          <a:bodyPr>
            <a:normAutofit/>
          </a:bodyPr>
          <a:lstStyle/>
          <a:p>
            <a:pPr>
              <a:buNone/>
            </a:pPr>
            <a:r>
              <a:rPr lang="en-IN" dirty="0" smtClean="0"/>
              <a:t>Words in section 16 refer to registered taxable </a:t>
            </a:r>
            <a:r>
              <a:rPr lang="en-IN" i="1" u="sng" dirty="0" smtClean="0"/>
              <a:t>Person</a:t>
            </a:r>
            <a:r>
              <a:rPr lang="en-IN" dirty="0" smtClean="0"/>
              <a:t> &amp; not Entity.</a:t>
            </a:r>
          </a:p>
          <a:p>
            <a:pPr>
              <a:buNone/>
            </a:pPr>
            <a:endParaRPr lang="en-IN" dirty="0" smtClean="0"/>
          </a:p>
          <a:p>
            <a:pPr>
              <a:buNone/>
            </a:pPr>
            <a:r>
              <a:rPr lang="en-IN" dirty="0" smtClean="0"/>
              <a:t>Entity may have multiple GST registration and need to claim input credit accordingly.</a:t>
            </a:r>
          </a:p>
          <a:p>
            <a:pPr marL="514350" indent="-514350">
              <a:buFont typeface="+mj-lt"/>
              <a:buAutoNum type="arabicPeriod"/>
            </a:pPr>
            <a:endParaRPr lang="en-IN" sz="25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u="dbl" dirty="0" smtClean="0"/>
              <a:t>Input Credit Rules</a:t>
            </a:r>
            <a:endParaRPr lang="en-IN" dirty="0"/>
          </a:p>
        </p:txBody>
      </p:sp>
      <p:sp>
        <p:nvSpPr>
          <p:cNvPr id="3" name="Content Placeholder 2"/>
          <p:cNvSpPr>
            <a:spLocks noGrp="1"/>
          </p:cNvSpPr>
          <p:nvPr>
            <p:ph idx="1"/>
          </p:nvPr>
        </p:nvSpPr>
        <p:spPr/>
        <p:txBody>
          <a:bodyPr>
            <a:normAutofit/>
          </a:bodyPr>
          <a:lstStyle/>
          <a:p>
            <a:pPr>
              <a:buNone/>
            </a:pPr>
            <a:r>
              <a:rPr lang="en-IN" dirty="0" smtClean="0"/>
              <a:t>Apportionment of Input Credit:</a:t>
            </a:r>
          </a:p>
          <a:p>
            <a:pPr>
              <a:buNone/>
            </a:pPr>
            <a:endParaRPr lang="en-IN" dirty="0" smtClean="0"/>
          </a:p>
          <a:p>
            <a:pPr marL="457200" indent="-457200">
              <a:buAutoNum type="arabicPeriod"/>
            </a:pPr>
            <a:r>
              <a:rPr lang="en-IN" sz="2500" dirty="0" smtClean="0"/>
              <a:t>Proportionate credit for input used Partly for business and partly for other activities.</a:t>
            </a:r>
          </a:p>
          <a:p>
            <a:pPr marL="457200" indent="-457200">
              <a:buAutoNum type="arabicPeriod"/>
            </a:pPr>
            <a:endParaRPr lang="en-IN" sz="2500" dirty="0" smtClean="0"/>
          </a:p>
          <a:p>
            <a:pPr>
              <a:buNone/>
            </a:pPr>
            <a:r>
              <a:rPr lang="en-IN" sz="2500" dirty="0" smtClean="0"/>
              <a:t>2. In case of mixed supply – i.e. Taxable &amp; exempt, then </a:t>
            </a:r>
            <a:r>
              <a:rPr lang="en-IN" sz="2800" dirty="0" smtClean="0"/>
              <a:t>credit shall be restricted to so much of the input tax as is attributable to the said taxable supplies including zero-rated supplies.</a:t>
            </a:r>
          </a:p>
          <a:p>
            <a:pPr>
              <a:buNone/>
            </a:pPr>
            <a:endParaRPr lang="en-IN" sz="25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u="dbl" dirty="0" smtClean="0"/>
              <a:t>Input Credit Rules</a:t>
            </a:r>
            <a:endParaRPr lang="en-IN" dirty="0"/>
          </a:p>
        </p:txBody>
      </p:sp>
      <p:sp>
        <p:nvSpPr>
          <p:cNvPr id="3" name="Content Placeholder 2"/>
          <p:cNvSpPr>
            <a:spLocks noGrp="1"/>
          </p:cNvSpPr>
          <p:nvPr>
            <p:ph idx="1"/>
          </p:nvPr>
        </p:nvSpPr>
        <p:spPr>
          <a:xfrm>
            <a:off x="457200" y="1371600"/>
            <a:ext cx="8229600" cy="4754563"/>
          </a:xfrm>
        </p:spPr>
        <p:txBody>
          <a:bodyPr>
            <a:normAutofit lnSpcReduction="10000"/>
          </a:bodyPr>
          <a:lstStyle/>
          <a:p>
            <a:pPr>
              <a:buNone/>
            </a:pPr>
            <a:r>
              <a:rPr lang="en-IN" dirty="0" smtClean="0"/>
              <a:t>Input Credit NOT available:</a:t>
            </a:r>
          </a:p>
          <a:p>
            <a:pPr marL="514350" indent="-514350">
              <a:buAutoNum type="arabicPeriod"/>
            </a:pPr>
            <a:r>
              <a:rPr lang="en-IN" dirty="0" smtClean="0"/>
              <a:t>motor vehicles and other conveyances.</a:t>
            </a:r>
          </a:p>
          <a:p>
            <a:pPr>
              <a:buNone/>
            </a:pPr>
            <a:r>
              <a:rPr lang="en-IN" sz="2800" dirty="0" smtClean="0"/>
              <a:t>2. food and beverages, outdoor catering, beauty treatment, health services, cosmetic and plastic surgery.</a:t>
            </a:r>
          </a:p>
          <a:p>
            <a:pPr>
              <a:buNone/>
            </a:pPr>
            <a:r>
              <a:rPr lang="en-IN" sz="2800" dirty="0" smtClean="0"/>
              <a:t>3. membership of a club, health and fitness centre</a:t>
            </a:r>
          </a:p>
          <a:p>
            <a:pPr>
              <a:buNone/>
            </a:pPr>
            <a:r>
              <a:rPr lang="en-IN" sz="2800" dirty="0" smtClean="0"/>
              <a:t>4. rent-a-cab, life insurance, health insurance with certain exception.</a:t>
            </a:r>
          </a:p>
          <a:p>
            <a:pPr>
              <a:buNone/>
            </a:pPr>
            <a:r>
              <a:rPr lang="en-IN" sz="2800" dirty="0" smtClean="0"/>
              <a:t>5. travel benefits extended to employees on vacation.</a:t>
            </a:r>
            <a:endParaRPr lang="en-IN" sz="25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u="dbl" dirty="0" smtClean="0"/>
              <a:t>Account Record Rules</a:t>
            </a:r>
            <a:endParaRPr lang="en-IN" dirty="0"/>
          </a:p>
        </p:txBody>
      </p:sp>
      <p:sp>
        <p:nvSpPr>
          <p:cNvPr id="3" name="Content Placeholder 2"/>
          <p:cNvSpPr>
            <a:spLocks noGrp="1"/>
          </p:cNvSpPr>
          <p:nvPr>
            <p:ph idx="1"/>
          </p:nvPr>
        </p:nvSpPr>
        <p:spPr>
          <a:xfrm>
            <a:off x="457200" y="1371600"/>
            <a:ext cx="8229600" cy="4754563"/>
          </a:xfrm>
        </p:spPr>
        <p:txBody>
          <a:bodyPr>
            <a:normAutofit/>
          </a:bodyPr>
          <a:lstStyle/>
          <a:p>
            <a:pPr marL="514350" indent="-514350">
              <a:buAutoNum type="arabicPeriod"/>
            </a:pPr>
            <a:r>
              <a:rPr lang="en-IN" dirty="0" smtClean="0"/>
              <a:t>Every Registered person shall maintain true and correct account of goods or services exported / imported attracting payment of tax along with delivery bills, debit notes, e-way bills, refund vouchers.</a:t>
            </a:r>
          </a:p>
          <a:p>
            <a:pPr marL="514350" indent="-514350">
              <a:buAutoNum type="arabicPeriod"/>
            </a:pPr>
            <a:r>
              <a:rPr lang="en-IN" dirty="0" smtClean="0"/>
              <a:t>Maintain separate account of tax collected, input credit availed, register of tax invoice.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u="dbl" dirty="0" smtClean="0"/>
              <a:t>Account Record Rules</a:t>
            </a:r>
            <a:endParaRPr lang="en-IN" dirty="0"/>
          </a:p>
        </p:txBody>
      </p:sp>
      <p:sp>
        <p:nvSpPr>
          <p:cNvPr id="3" name="Content Placeholder 2"/>
          <p:cNvSpPr>
            <a:spLocks noGrp="1"/>
          </p:cNvSpPr>
          <p:nvPr>
            <p:ph idx="1"/>
          </p:nvPr>
        </p:nvSpPr>
        <p:spPr>
          <a:xfrm>
            <a:off x="457200" y="1371600"/>
            <a:ext cx="8229600" cy="4754563"/>
          </a:xfrm>
        </p:spPr>
        <p:txBody>
          <a:bodyPr>
            <a:normAutofit fontScale="85000" lnSpcReduction="20000"/>
          </a:bodyPr>
          <a:lstStyle/>
          <a:p>
            <a:pPr>
              <a:buNone/>
            </a:pPr>
            <a:r>
              <a:rPr lang="en-IN" dirty="0" smtClean="0"/>
              <a:t>3. Every registered person shall keep the particulars of -</a:t>
            </a:r>
          </a:p>
          <a:p>
            <a:pPr>
              <a:buNone/>
            </a:pPr>
            <a:r>
              <a:rPr lang="en-IN" dirty="0" smtClean="0"/>
              <a:t>(a) names and complete addresses of suppliers from whom he has received the goods or services chargeable to tax under the Act;</a:t>
            </a:r>
          </a:p>
          <a:p>
            <a:pPr>
              <a:buNone/>
            </a:pPr>
            <a:r>
              <a:rPr lang="en-IN" dirty="0" smtClean="0"/>
              <a:t>(b) names and complete addresses of the persons to whom he has supplied goods or services, where required under these rules;</a:t>
            </a:r>
          </a:p>
          <a:p>
            <a:pPr>
              <a:buNone/>
            </a:pPr>
            <a:r>
              <a:rPr lang="en-IN" dirty="0" smtClean="0"/>
              <a:t>(c) the complete address of the premises where goods are stored by him, including goods stored during transit along with the particulars of the stock stored therein</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u="dbl" dirty="0" smtClean="0"/>
              <a:t>Account Record Rules</a:t>
            </a:r>
            <a:endParaRPr lang="en-IN" dirty="0"/>
          </a:p>
        </p:txBody>
      </p:sp>
      <p:sp>
        <p:nvSpPr>
          <p:cNvPr id="3" name="Content Placeholder 2"/>
          <p:cNvSpPr>
            <a:spLocks noGrp="1"/>
          </p:cNvSpPr>
          <p:nvPr>
            <p:ph idx="1"/>
          </p:nvPr>
        </p:nvSpPr>
        <p:spPr>
          <a:xfrm>
            <a:off x="457200" y="1371600"/>
            <a:ext cx="8229600" cy="4754563"/>
          </a:xfrm>
        </p:spPr>
        <p:txBody>
          <a:bodyPr>
            <a:normAutofit lnSpcReduction="10000"/>
          </a:bodyPr>
          <a:lstStyle/>
          <a:p>
            <a:pPr>
              <a:buNone/>
            </a:pPr>
            <a:r>
              <a:rPr lang="en-IN" dirty="0" smtClean="0"/>
              <a:t>(8) Any entry in registers, accounts and documents shall not be erased, effaced or overwritten, and all incorrect entries, otherwise than those of clerical nature, shall be scored out under attestation and there after correct entry shall be recorded and </a:t>
            </a:r>
            <a:r>
              <a:rPr lang="en-IN" u="sng" dirty="0" smtClean="0"/>
              <a:t>where the registers and other documents are maintained electronically, a log of every entry edited or deleted shall be maintained</a:t>
            </a:r>
            <a:r>
              <a:rPr lang="en-IN" dirty="0" smtClean="0"/>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Today’s Agenda</a:t>
            </a:r>
            <a:endParaRPr lang="en-IN"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IN" dirty="0" smtClean="0"/>
              <a:t>Place of Supply.</a:t>
            </a:r>
          </a:p>
          <a:p>
            <a:pPr marL="514350" indent="-514350">
              <a:buFont typeface="+mj-lt"/>
              <a:buAutoNum type="arabicPeriod"/>
            </a:pPr>
            <a:r>
              <a:rPr lang="en-IN" dirty="0" smtClean="0"/>
              <a:t>Returns under GST.</a:t>
            </a:r>
          </a:p>
          <a:p>
            <a:pPr marL="514350" indent="-514350">
              <a:buFont typeface="+mj-lt"/>
              <a:buAutoNum type="arabicPeriod"/>
            </a:pPr>
            <a:r>
              <a:rPr lang="en-IN" dirty="0" smtClean="0"/>
              <a:t>Input Credit Rules.</a:t>
            </a:r>
          </a:p>
          <a:p>
            <a:pPr marL="514350" indent="-514350">
              <a:buFont typeface="+mj-lt"/>
              <a:buAutoNum type="arabicPeriod"/>
            </a:pPr>
            <a:r>
              <a:rPr lang="en-IN" dirty="0" smtClean="0"/>
              <a:t>Account Record Rules.</a:t>
            </a:r>
          </a:p>
          <a:p>
            <a:pPr marL="514350" indent="-514350">
              <a:buFont typeface="+mj-lt"/>
              <a:buAutoNum type="arabicPeriod"/>
            </a:pPr>
            <a:r>
              <a:rPr lang="en-IN" dirty="0" smtClean="0"/>
              <a:t>Composition Rules.</a:t>
            </a:r>
          </a:p>
          <a:p>
            <a:pPr marL="514350" indent="-514350">
              <a:buFont typeface="+mj-lt"/>
              <a:buAutoNum type="arabicPeriod"/>
            </a:pPr>
            <a:r>
              <a:rPr lang="en-IN" dirty="0" smtClean="0"/>
              <a:t>E-Way Bills</a:t>
            </a:r>
          </a:p>
          <a:p>
            <a:pPr marL="514350" indent="-514350">
              <a:buFont typeface="+mj-lt"/>
              <a:buAutoNum type="arabicPeriod"/>
            </a:pPr>
            <a:r>
              <a:rPr lang="en-IN" dirty="0" smtClean="0"/>
              <a:t>To Do List for Transition of GST.</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u="dbl" dirty="0" smtClean="0"/>
              <a:t>Account Record Rules</a:t>
            </a:r>
            <a:endParaRPr lang="en-IN" dirty="0"/>
          </a:p>
        </p:txBody>
      </p:sp>
      <p:sp>
        <p:nvSpPr>
          <p:cNvPr id="3" name="Content Placeholder 2"/>
          <p:cNvSpPr>
            <a:spLocks noGrp="1"/>
          </p:cNvSpPr>
          <p:nvPr>
            <p:ph idx="1"/>
          </p:nvPr>
        </p:nvSpPr>
        <p:spPr>
          <a:xfrm>
            <a:off x="457200" y="1371600"/>
            <a:ext cx="8229600" cy="4754563"/>
          </a:xfrm>
        </p:spPr>
        <p:txBody>
          <a:bodyPr>
            <a:normAutofit/>
          </a:bodyPr>
          <a:lstStyle/>
          <a:p>
            <a:pPr>
              <a:buNone/>
            </a:pPr>
            <a:r>
              <a:rPr lang="en-IN" dirty="0" smtClean="0"/>
              <a:t>(12) Every registered person manufacturing goods shall maintain monthly production accounts, showing </a:t>
            </a:r>
            <a:r>
              <a:rPr lang="en-IN" u="sng" dirty="0" smtClean="0"/>
              <a:t>quantitative details</a:t>
            </a:r>
            <a:r>
              <a:rPr lang="en-IN" dirty="0" smtClean="0"/>
              <a:t> of raw materials or services used in the manufacture and </a:t>
            </a:r>
            <a:r>
              <a:rPr lang="en-IN" u="sng" dirty="0" smtClean="0"/>
              <a:t>quantitative details</a:t>
            </a:r>
            <a:r>
              <a:rPr lang="en-IN" dirty="0" smtClean="0"/>
              <a:t> of the goods so manufactured including the waste and by products thereof.</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u="dbl" dirty="0" smtClean="0"/>
              <a:t>Account Record Rules</a:t>
            </a:r>
            <a:endParaRPr lang="en-IN" dirty="0"/>
          </a:p>
        </p:txBody>
      </p:sp>
      <p:sp>
        <p:nvSpPr>
          <p:cNvPr id="3" name="Content Placeholder 2"/>
          <p:cNvSpPr>
            <a:spLocks noGrp="1"/>
          </p:cNvSpPr>
          <p:nvPr>
            <p:ph idx="1"/>
          </p:nvPr>
        </p:nvSpPr>
        <p:spPr>
          <a:xfrm>
            <a:off x="457200" y="1371600"/>
            <a:ext cx="8229600" cy="4754563"/>
          </a:xfrm>
        </p:spPr>
        <p:txBody>
          <a:bodyPr>
            <a:normAutofit/>
          </a:bodyPr>
          <a:lstStyle/>
          <a:p>
            <a:pPr>
              <a:buNone/>
            </a:pPr>
            <a:r>
              <a:rPr lang="en-IN" dirty="0" smtClean="0"/>
              <a:t>(14) Every registered person executing works contract shall keep separate accounts for works contract showing -</a:t>
            </a:r>
          </a:p>
          <a:p>
            <a:pPr>
              <a:buNone/>
            </a:pPr>
            <a:r>
              <a:rPr lang="en-IN" dirty="0" smtClean="0"/>
              <a:t>(a) the names and addresses of the persons on whose behalf the works contract is executed.</a:t>
            </a:r>
          </a:p>
          <a:p>
            <a:pPr>
              <a:buNone/>
            </a:pPr>
            <a:r>
              <a:rPr lang="en-IN" dirty="0" smtClean="0"/>
              <a:t>(b) description, </a:t>
            </a:r>
            <a:r>
              <a:rPr lang="en-IN" u="sng" dirty="0" smtClean="0"/>
              <a:t>value and quantity</a:t>
            </a:r>
            <a:r>
              <a:rPr lang="en-IN" dirty="0" smtClean="0"/>
              <a:t> (wherever applicable) of goods or services received for the execution of works contract.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u="dbl" dirty="0" smtClean="0"/>
              <a:t>Account Record Rules</a:t>
            </a:r>
            <a:endParaRPr lang="en-IN" dirty="0"/>
          </a:p>
        </p:txBody>
      </p:sp>
      <p:sp>
        <p:nvSpPr>
          <p:cNvPr id="3" name="Content Placeholder 2"/>
          <p:cNvSpPr>
            <a:spLocks noGrp="1"/>
          </p:cNvSpPr>
          <p:nvPr>
            <p:ph idx="1"/>
          </p:nvPr>
        </p:nvSpPr>
        <p:spPr>
          <a:xfrm>
            <a:off x="457200" y="1371600"/>
            <a:ext cx="8229600" cy="4754563"/>
          </a:xfrm>
        </p:spPr>
        <p:txBody>
          <a:bodyPr>
            <a:normAutofit/>
          </a:bodyPr>
          <a:lstStyle/>
          <a:p>
            <a:pPr>
              <a:buNone/>
            </a:pPr>
            <a:r>
              <a:rPr lang="en-IN" dirty="0" smtClean="0"/>
              <a:t>(15) The records under these rules may be maintained in electronic form and the record so maintained shall be </a:t>
            </a:r>
            <a:r>
              <a:rPr lang="en-IN" u="sng" dirty="0" smtClean="0"/>
              <a:t>authenticated by means of a digital signature</a:t>
            </a:r>
            <a:r>
              <a:rPr lang="en-IN" dirty="0" smtClean="0"/>
              <a:t>.</a:t>
            </a:r>
          </a:p>
          <a:p>
            <a:pPr>
              <a:buNone/>
            </a:pPr>
            <a:r>
              <a:rPr lang="en-IN" dirty="0" smtClean="0"/>
              <a:t>(18) Every registered person shall, </a:t>
            </a:r>
            <a:r>
              <a:rPr lang="en-IN" u="sng" dirty="0" smtClean="0"/>
              <a:t>on demand</a:t>
            </a:r>
            <a:r>
              <a:rPr lang="en-IN" dirty="0" smtClean="0"/>
              <a:t>, produce the books of accounts which he is required to maintain under any law in force.</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u="dbl" dirty="0" smtClean="0"/>
              <a:t>Composition Rules</a:t>
            </a:r>
            <a:endParaRPr lang="en-IN" dirty="0"/>
          </a:p>
        </p:txBody>
      </p:sp>
      <p:sp>
        <p:nvSpPr>
          <p:cNvPr id="3" name="Content Placeholder 2"/>
          <p:cNvSpPr>
            <a:spLocks noGrp="1"/>
          </p:cNvSpPr>
          <p:nvPr>
            <p:ph idx="1"/>
          </p:nvPr>
        </p:nvSpPr>
        <p:spPr>
          <a:xfrm>
            <a:off x="457200" y="1371600"/>
            <a:ext cx="8229600" cy="4754563"/>
          </a:xfrm>
        </p:spPr>
        <p:txBody>
          <a:bodyPr>
            <a:normAutofit/>
          </a:bodyPr>
          <a:lstStyle/>
          <a:p>
            <a:pPr>
              <a:buNone/>
            </a:pPr>
            <a:r>
              <a:rPr lang="en-IN" sz="2800" dirty="0" smtClean="0"/>
              <a:t>Conditions section 10 of CGST Act</a:t>
            </a:r>
          </a:p>
          <a:p>
            <a:pPr marL="514350" indent="-514350">
              <a:buAutoNum type="arabicPeriod"/>
            </a:pPr>
            <a:r>
              <a:rPr lang="en-IN" sz="2800" dirty="0" smtClean="0"/>
              <a:t>Person is not engaged in the supply of services except  works contract u/s 2(119), supply of food (Schedule II, Para 6)</a:t>
            </a:r>
          </a:p>
          <a:p>
            <a:pPr marL="514350" indent="-514350">
              <a:buAutoNum type="arabicPeriod"/>
            </a:pPr>
            <a:r>
              <a:rPr lang="en-IN" sz="2800" dirty="0" smtClean="0"/>
              <a:t>Engaged in making goods not leviable to tax</a:t>
            </a:r>
          </a:p>
          <a:p>
            <a:pPr marL="514350" indent="-514350">
              <a:buAutoNum type="arabicPeriod"/>
            </a:pPr>
            <a:r>
              <a:rPr lang="en-IN" sz="2800" dirty="0" smtClean="0"/>
              <a:t>not engaged in making any inter-State outward supplies of goods.</a:t>
            </a:r>
          </a:p>
          <a:p>
            <a:pPr>
              <a:buNone/>
            </a:pPr>
            <a:r>
              <a:rPr lang="en-IN" sz="2800" dirty="0" smtClean="0"/>
              <a:t>4. not engaged in making any supply of goods through an electronic commerce operator</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u="dbl" dirty="0" smtClean="0"/>
              <a:t>Composition Rules</a:t>
            </a:r>
            <a:endParaRPr lang="en-IN" dirty="0"/>
          </a:p>
        </p:txBody>
      </p:sp>
      <p:sp>
        <p:nvSpPr>
          <p:cNvPr id="3" name="Content Placeholder 2"/>
          <p:cNvSpPr>
            <a:spLocks noGrp="1"/>
          </p:cNvSpPr>
          <p:nvPr>
            <p:ph idx="1"/>
          </p:nvPr>
        </p:nvSpPr>
        <p:spPr>
          <a:xfrm>
            <a:off x="457200" y="1371600"/>
            <a:ext cx="8229600" cy="4754563"/>
          </a:xfrm>
        </p:spPr>
        <p:txBody>
          <a:bodyPr>
            <a:normAutofit/>
          </a:bodyPr>
          <a:lstStyle/>
          <a:p>
            <a:r>
              <a:rPr lang="en-IN" sz="2500" dirty="0" smtClean="0"/>
              <a:t>Provided that where more than one registered persons are having the same </a:t>
            </a:r>
            <a:r>
              <a:rPr lang="en-IN" sz="2500" u="sng" dirty="0" smtClean="0"/>
              <a:t>Permanent Account Number</a:t>
            </a:r>
            <a:r>
              <a:rPr lang="en-IN" sz="2500" dirty="0" smtClean="0"/>
              <a:t> (issued under the Income-tax Act, 1961), the registered person shall not be eligible to opt for the scheme under sub-section (</a:t>
            </a:r>
            <a:r>
              <a:rPr lang="en-IN" sz="2500" i="1" dirty="0" smtClean="0"/>
              <a:t>1) unless all such registered persons opt to </a:t>
            </a:r>
            <a:r>
              <a:rPr lang="en-IN" sz="2500" dirty="0" smtClean="0"/>
              <a:t>pay tax under that sub-section</a:t>
            </a:r>
            <a:r>
              <a:rPr lang="en-IN" sz="2200" dirty="0" smtClean="0"/>
              <a:t>.</a:t>
            </a:r>
          </a:p>
          <a:p>
            <a:r>
              <a:rPr lang="en-IN" sz="2400" i="1" dirty="0" smtClean="0"/>
              <a:t>A taxable person to whom the provisions of sub-section (1) apply shall not collect </a:t>
            </a:r>
            <a:r>
              <a:rPr lang="en-IN" sz="2400" dirty="0" smtClean="0"/>
              <a:t>any tax from the recipient on supplies made by him nor shall he be entitled to any credit of input tax.</a:t>
            </a:r>
            <a:endParaRPr lang="en-IN" sz="2200"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u="dbl" dirty="0" smtClean="0"/>
              <a:t>Composition Rules</a:t>
            </a:r>
            <a:endParaRPr lang="en-IN" dirty="0"/>
          </a:p>
        </p:txBody>
      </p:sp>
      <p:sp>
        <p:nvSpPr>
          <p:cNvPr id="3" name="Content Placeholder 2"/>
          <p:cNvSpPr>
            <a:spLocks noGrp="1"/>
          </p:cNvSpPr>
          <p:nvPr>
            <p:ph idx="1"/>
          </p:nvPr>
        </p:nvSpPr>
        <p:spPr>
          <a:xfrm>
            <a:off x="457200" y="1371600"/>
            <a:ext cx="8229600" cy="4754563"/>
          </a:xfrm>
        </p:spPr>
        <p:txBody>
          <a:bodyPr>
            <a:normAutofit/>
          </a:bodyPr>
          <a:lstStyle/>
          <a:p>
            <a:pPr>
              <a:buNone/>
            </a:pPr>
            <a:r>
              <a:rPr lang="en-IN" sz="2500" dirty="0" smtClean="0"/>
              <a:t>Rates under Composition</a:t>
            </a:r>
          </a:p>
          <a:p>
            <a:endParaRPr lang="en-IN" sz="2200" dirty="0" smtClean="0"/>
          </a:p>
        </p:txBody>
      </p:sp>
      <p:graphicFrame>
        <p:nvGraphicFramePr>
          <p:cNvPr id="4" name="Table 3"/>
          <p:cNvGraphicFramePr>
            <a:graphicFrameLocks noGrp="1"/>
          </p:cNvGraphicFramePr>
          <p:nvPr/>
        </p:nvGraphicFramePr>
        <p:xfrm>
          <a:off x="609600" y="1905000"/>
          <a:ext cx="7620000" cy="3388360"/>
        </p:xfrm>
        <a:graphic>
          <a:graphicData uri="http://schemas.openxmlformats.org/drawingml/2006/table">
            <a:tbl>
              <a:tblPr firstRow="1" bandRow="1">
                <a:tableStyleId>{5C22544A-7EE6-4342-B048-85BDC9FD1C3A}</a:tableStyleId>
              </a:tblPr>
              <a:tblGrid>
                <a:gridCol w="4724400"/>
                <a:gridCol w="1447800"/>
                <a:gridCol w="1447800"/>
              </a:tblGrid>
              <a:tr h="370840">
                <a:tc>
                  <a:txBody>
                    <a:bodyPr/>
                    <a:lstStyle/>
                    <a:p>
                      <a:pPr algn="ctr"/>
                      <a:r>
                        <a:rPr lang="en-IN" dirty="0" smtClean="0"/>
                        <a:t>Particulars</a:t>
                      </a:r>
                      <a:endParaRPr lang="en-IN" dirty="0"/>
                    </a:p>
                  </a:txBody>
                  <a:tcPr/>
                </a:tc>
                <a:tc>
                  <a:txBody>
                    <a:bodyPr/>
                    <a:lstStyle/>
                    <a:p>
                      <a:pPr algn="ctr"/>
                      <a:r>
                        <a:rPr lang="en-IN" dirty="0" smtClean="0"/>
                        <a:t>SGST</a:t>
                      </a:r>
                      <a:endParaRPr lang="en-IN" dirty="0"/>
                    </a:p>
                  </a:txBody>
                  <a:tcPr/>
                </a:tc>
                <a:tc>
                  <a:txBody>
                    <a:bodyPr/>
                    <a:lstStyle/>
                    <a:p>
                      <a:pPr algn="ctr"/>
                      <a:r>
                        <a:rPr lang="en-IN" dirty="0" smtClean="0"/>
                        <a:t>CGST</a:t>
                      </a:r>
                      <a:endParaRPr lang="en-IN" dirty="0"/>
                    </a:p>
                  </a:txBody>
                  <a:tcPr/>
                </a:tc>
              </a:tr>
              <a:tr h="370840">
                <a:tc>
                  <a:txBody>
                    <a:bodyPr/>
                    <a:lstStyle/>
                    <a:p>
                      <a:r>
                        <a:rPr lang="en-IN" sz="1800" kern="1200" baseline="0" dirty="0" smtClean="0">
                          <a:solidFill>
                            <a:schemeClr val="dk1"/>
                          </a:solidFill>
                          <a:latin typeface="+mn-lt"/>
                          <a:ea typeface="+mn-ea"/>
                          <a:cs typeface="+mn-cs"/>
                        </a:rPr>
                        <a:t>Manufacturers, other than manufacturers of such goods as may be notified by the Government</a:t>
                      </a:r>
                    </a:p>
                    <a:p>
                      <a:endParaRPr lang="en-IN" dirty="0"/>
                    </a:p>
                  </a:txBody>
                  <a:tcPr/>
                </a:tc>
                <a:tc>
                  <a:txBody>
                    <a:bodyPr/>
                    <a:lstStyle/>
                    <a:p>
                      <a:pPr algn="ctr"/>
                      <a:r>
                        <a:rPr lang="en-IN" dirty="0" smtClean="0"/>
                        <a:t>1%</a:t>
                      </a:r>
                      <a:endParaRPr lang="en-IN" dirty="0"/>
                    </a:p>
                  </a:txBody>
                  <a:tcPr/>
                </a:tc>
                <a:tc>
                  <a:txBody>
                    <a:bodyPr/>
                    <a:lstStyle/>
                    <a:p>
                      <a:pPr algn="ctr"/>
                      <a:r>
                        <a:rPr lang="en-IN" dirty="0" smtClean="0"/>
                        <a:t>1%</a:t>
                      </a:r>
                      <a:endParaRPr lang="en-IN" dirty="0"/>
                    </a:p>
                  </a:txBody>
                  <a:tcPr/>
                </a:tc>
              </a:tr>
              <a:tr h="370840">
                <a:tc>
                  <a:txBody>
                    <a:bodyPr/>
                    <a:lstStyle/>
                    <a:p>
                      <a:r>
                        <a:rPr lang="en-IN" sz="1800" kern="1200" baseline="0" dirty="0" smtClean="0">
                          <a:solidFill>
                            <a:schemeClr val="dk1"/>
                          </a:solidFill>
                          <a:latin typeface="+mn-lt"/>
                          <a:ea typeface="+mn-ea"/>
                          <a:cs typeface="+mn-cs"/>
                        </a:rPr>
                        <a:t>Suppliers making supplies referred to in clause (b) of paragraph 6 of Schedule II</a:t>
                      </a:r>
                    </a:p>
                    <a:p>
                      <a:endParaRPr lang="en-IN" dirty="0"/>
                    </a:p>
                  </a:txBody>
                  <a:tcPr/>
                </a:tc>
                <a:tc>
                  <a:txBody>
                    <a:bodyPr/>
                    <a:lstStyle/>
                    <a:p>
                      <a:pPr algn="ctr"/>
                      <a:r>
                        <a:rPr lang="en-IN" dirty="0" smtClean="0"/>
                        <a:t>2.5%</a:t>
                      </a:r>
                      <a:endParaRPr lang="en-IN" dirty="0"/>
                    </a:p>
                  </a:txBody>
                  <a:tcPr/>
                </a:tc>
                <a:tc>
                  <a:txBody>
                    <a:bodyPr/>
                    <a:lstStyle/>
                    <a:p>
                      <a:pPr algn="ctr"/>
                      <a:r>
                        <a:rPr lang="en-IN" dirty="0" smtClean="0"/>
                        <a:t>2.5%</a:t>
                      </a:r>
                      <a:endParaRPr lang="en-IN" dirty="0"/>
                    </a:p>
                  </a:txBody>
                  <a:tcPr/>
                </a:tc>
              </a:tr>
              <a:tr h="370840">
                <a:tc>
                  <a:txBody>
                    <a:bodyPr/>
                    <a:lstStyle/>
                    <a:p>
                      <a:r>
                        <a:rPr lang="en-IN" sz="1800" kern="1200" baseline="0" dirty="0" smtClean="0">
                          <a:solidFill>
                            <a:schemeClr val="dk1"/>
                          </a:solidFill>
                          <a:latin typeface="+mn-lt"/>
                          <a:ea typeface="+mn-ea"/>
                          <a:cs typeface="+mn-cs"/>
                        </a:rPr>
                        <a:t>Any other supplier eligible for composition levy under section 10 and these rules</a:t>
                      </a:r>
                    </a:p>
                    <a:p>
                      <a:endParaRPr lang="en-IN" dirty="0"/>
                    </a:p>
                  </a:txBody>
                  <a:tcPr/>
                </a:tc>
                <a:tc>
                  <a:txBody>
                    <a:bodyPr/>
                    <a:lstStyle/>
                    <a:p>
                      <a:pPr algn="ctr"/>
                      <a:r>
                        <a:rPr lang="en-IN" dirty="0" smtClean="0"/>
                        <a:t>0.5%</a:t>
                      </a:r>
                      <a:endParaRPr lang="en-IN" dirty="0"/>
                    </a:p>
                  </a:txBody>
                  <a:tcPr/>
                </a:tc>
                <a:tc>
                  <a:txBody>
                    <a:bodyPr/>
                    <a:lstStyle/>
                    <a:p>
                      <a:pPr algn="ctr"/>
                      <a:r>
                        <a:rPr lang="en-IN" dirty="0" smtClean="0"/>
                        <a:t>0.5%</a:t>
                      </a:r>
                      <a:endParaRPr lang="en-IN" dirty="0"/>
                    </a:p>
                  </a:txBody>
                  <a:tcPr/>
                </a:tc>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u="dbl" dirty="0" smtClean="0"/>
              <a:t>E-Way Bills</a:t>
            </a:r>
          </a:p>
        </p:txBody>
      </p:sp>
      <p:sp>
        <p:nvSpPr>
          <p:cNvPr id="3" name="Content Placeholder 2"/>
          <p:cNvSpPr>
            <a:spLocks noGrp="1"/>
          </p:cNvSpPr>
          <p:nvPr>
            <p:ph idx="1"/>
          </p:nvPr>
        </p:nvSpPr>
        <p:spPr>
          <a:xfrm>
            <a:off x="304800" y="1600200"/>
            <a:ext cx="8382000" cy="4525963"/>
          </a:xfrm>
        </p:spPr>
        <p:txBody>
          <a:bodyPr>
            <a:normAutofit fontScale="92500" lnSpcReduction="20000"/>
          </a:bodyPr>
          <a:lstStyle/>
          <a:p>
            <a:r>
              <a:rPr lang="en-IN" dirty="0" smtClean="0"/>
              <a:t>Every registered person who causes movement of goods</a:t>
            </a:r>
          </a:p>
          <a:p>
            <a:endParaRPr lang="en-IN" dirty="0" smtClean="0"/>
          </a:p>
          <a:p>
            <a:pPr marL="571500" indent="-571500">
              <a:buFont typeface="+mj-lt"/>
              <a:buAutoNum type="romanLcPeriod"/>
            </a:pPr>
            <a:r>
              <a:rPr lang="en-IN" dirty="0" smtClean="0"/>
              <a:t>in relation to a supply</a:t>
            </a:r>
          </a:p>
          <a:p>
            <a:pPr marL="571500" indent="-571500">
              <a:buFont typeface="+mj-lt"/>
              <a:buAutoNum type="romanLcPeriod"/>
            </a:pPr>
            <a:r>
              <a:rPr lang="en-IN" dirty="0" smtClean="0"/>
              <a:t>for reasons other than supply</a:t>
            </a:r>
          </a:p>
          <a:p>
            <a:pPr marL="571500" indent="-571500">
              <a:buFont typeface="+mj-lt"/>
              <a:buAutoNum type="romanLcPeriod"/>
            </a:pPr>
            <a:r>
              <a:rPr lang="en-IN" dirty="0" smtClean="0"/>
              <a:t>due to inward supply from an unregistered person</a:t>
            </a:r>
          </a:p>
          <a:p>
            <a:endParaRPr lang="en-IN" dirty="0" smtClean="0"/>
          </a:p>
          <a:p>
            <a:pPr>
              <a:buNone/>
            </a:pPr>
            <a:r>
              <a:rPr lang="en-IN" dirty="0" smtClean="0"/>
              <a:t>    shall, before commencement of movement, furnish information relating to the said goods</a:t>
            </a:r>
            <a:endParaRPr lang="en-IN"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u="dbl" dirty="0" smtClean="0"/>
              <a:t>E-Way Bills</a:t>
            </a:r>
          </a:p>
        </p:txBody>
      </p:sp>
      <p:sp>
        <p:nvSpPr>
          <p:cNvPr id="3" name="Content Placeholder 2"/>
          <p:cNvSpPr>
            <a:spLocks noGrp="1"/>
          </p:cNvSpPr>
          <p:nvPr>
            <p:ph idx="1"/>
          </p:nvPr>
        </p:nvSpPr>
        <p:spPr>
          <a:xfrm>
            <a:off x="304800" y="1600200"/>
            <a:ext cx="8382000" cy="4525963"/>
          </a:xfrm>
        </p:spPr>
        <p:txBody>
          <a:bodyPr>
            <a:normAutofit/>
          </a:bodyPr>
          <a:lstStyle/>
          <a:p>
            <a:r>
              <a:rPr lang="en-IN" dirty="0" smtClean="0"/>
              <a:t>Any transporter transferring goods from one conveyance to another in the course of transit shall, before such transfer and further movement of goods, generate a new e-way bill on the common portal.</a:t>
            </a:r>
          </a:p>
          <a:p>
            <a:r>
              <a:rPr lang="en-IN" dirty="0" smtClean="0"/>
              <a:t>In case of multiple consignments, generate consolidated EBN</a:t>
            </a:r>
          </a:p>
          <a:p>
            <a:r>
              <a:rPr lang="en-IN" dirty="0" smtClean="0"/>
              <a:t>EBN shall be valid </a:t>
            </a:r>
            <a:r>
              <a:rPr lang="en-IN" dirty="0" err="1" smtClean="0"/>
              <a:t>upto</a:t>
            </a:r>
            <a:r>
              <a:rPr lang="en-IN" dirty="0" smtClean="0"/>
              <a:t> certain period.</a:t>
            </a:r>
            <a:endParaRPr lang="en-IN"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u="dbl" dirty="0" smtClean="0"/>
              <a:t>E-Way Bills</a:t>
            </a:r>
          </a:p>
        </p:txBody>
      </p:sp>
      <p:sp>
        <p:nvSpPr>
          <p:cNvPr id="3" name="Content Placeholder 2"/>
          <p:cNvSpPr>
            <a:spLocks noGrp="1"/>
          </p:cNvSpPr>
          <p:nvPr>
            <p:ph idx="1"/>
          </p:nvPr>
        </p:nvSpPr>
        <p:spPr>
          <a:xfrm>
            <a:off x="304800" y="1600200"/>
            <a:ext cx="8382000" cy="4525963"/>
          </a:xfrm>
        </p:spPr>
        <p:txBody>
          <a:bodyPr>
            <a:normAutofit/>
          </a:bodyPr>
          <a:lstStyle/>
          <a:p>
            <a:r>
              <a:rPr lang="en-IN" dirty="0" smtClean="0"/>
              <a:t>The recipient shall communicate his acceptance on the common portal, else after 72 hours of scheduled time it shall be deemed as accepted.</a:t>
            </a:r>
            <a:endParaRPr lang="en-IN"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u="dbl" dirty="0" smtClean="0"/>
              <a:t>To Do List for Transition to GST</a:t>
            </a:r>
          </a:p>
        </p:txBody>
      </p:sp>
      <p:sp>
        <p:nvSpPr>
          <p:cNvPr id="3" name="Content Placeholder 2"/>
          <p:cNvSpPr>
            <a:spLocks noGrp="1"/>
          </p:cNvSpPr>
          <p:nvPr>
            <p:ph idx="1"/>
          </p:nvPr>
        </p:nvSpPr>
        <p:spPr>
          <a:xfrm>
            <a:off x="304800" y="1600200"/>
            <a:ext cx="8382000" cy="4525963"/>
          </a:xfrm>
        </p:spPr>
        <p:txBody>
          <a:bodyPr>
            <a:normAutofit/>
          </a:bodyPr>
          <a:lstStyle/>
          <a:p>
            <a:pPr marL="514350" indent="-514350">
              <a:buFont typeface="+mj-lt"/>
              <a:buAutoNum type="arabicPeriod"/>
            </a:pPr>
            <a:r>
              <a:rPr lang="en-IN" sz="2800" dirty="0" smtClean="0"/>
              <a:t>Take Physical Stock of Goods on 31-3-2017 &amp; 30-6-2017.</a:t>
            </a:r>
          </a:p>
          <a:p>
            <a:pPr marL="514350" indent="-514350">
              <a:buFont typeface="+mj-lt"/>
              <a:buAutoNum type="arabicPeriod"/>
            </a:pPr>
            <a:r>
              <a:rPr lang="en-IN" sz="2800" dirty="0" smtClean="0"/>
              <a:t>File your last Excise / VAT returns carefully to claim input tax credit under New Law.</a:t>
            </a:r>
          </a:p>
          <a:p>
            <a:pPr marL="514350" indent="-514350">
              <a:buFont typeface="+mj-lt"/>
              <a:buAutoNum type="arabicPeriod"/>
            </a:pPr>
            <a:r>
              <a:rPr lang="en-IN" sz="2800" dirty="0" smtClean="0"/>
              <a:t>Check your P &amp; L for supplies covered under Reverse Charge.</a:t>
            </a:r>
          </a:p>
          <a:p>
            <a:pPr marL="514350" indent="-514350">
              <a:buFont typeface="+mj-lt"/>
              <a:buAutoNum type="arabicPeriod"/>
            </a:pPr>
            <a:r>
              <a:rPr lang="en-IN" sz="2800" dirty="0" smtClean="0"/>
              <a:t>Prepare GST Master Data. Rule 5 of Accounts &amp; Records.</a:t>
            </a:r>
            <a:endParaRPr lang="en-IN"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u="dbl" dirty="0" smtClean="0"/>
              <a:t>Place of Supply</a:t>
            </a:r>
            <a:endParaRPr lang="en-IN" u="dbl" dirty="0"/>
          </a:p>
        </p:txBody>
      </p:sp>
      <p:pic>
        <p:nvPicPr>
          <p:cNvPr id="1026" name="Picture 2"/>
          <p:cNvPicPr>
            <a:picLocks noGrp="1" noChangeAspect="1" noChangeArrowheads="1"/>
          </p:cNvPicPr>
          <p:nvPr>
            <p:ph idx="1"/>
          </p:nvPr>
        </p:nvPicPr>
        <p:blipFill>
          <a:blip r:embed="rId2"/>
          <a:srcRect/>
          <a:stretch>
            <a:fillRect/>
          </a:stretch>
        </p:blipFill>
        <p:spPr bwMode="auto">
          <a:xfrm>
            <a:off x="381001" y="1447800"/>
            <a:ext cx="8382000" cy="4572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descr="Thank-you.jpg"/>
          <p:cNvPicPr>
            <a:picLocks noGrp="1" noChangeAspect="1"/>
          </p:cNvPicPr>
          <p:nvPr>
            <p:ph idx="1"/>
          </p:nvPr>
        </p:nvPicPr>
        <p:blipFill>
          <a:blip r:embed="rId2"/>
          <a:stretch>
            <a:fillRect/>
          </a:stretch>
        </p:blipFill>
        <p:spPr>
          <a:xfrm>
            <a:off x="685800" y="762000"/>
            <a:ext cx="8169965" cy="5486400"/>
          </a:xfrm>
        </p:spPr>
      </p:pic>
      <p:sp>
        <p:nvSpPr>
          <p:cNvPr id="4" name="Footer Placeholder 3"/>
          <p:cNvSpPr>
            <a:spLocks noGrp="1"/>
          </p:cNvSpPr>
          <p:nvPr>
            <p:ph type="ftr" sz="quarter" idx="11"/>
          </p:nvPr>
        </p:nvSpPr>
        <p:spPr/>
        <p:txBody>
          <a:bodyPr/>
          <a:lstStyle/>
          <a:p>
            <a:r>
              <a:rPr lang="nb-NO" smtClean="0"/>
              <a:t>CA Nirav Shah - Partner GTG</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30</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u="dbl" dirty="0" smtClean="0"/>
              <a:t>Place of Supply</a:t>
            </a:r>
            <a:endParaRPr lang="en-IN" dirty="0"/>
          </a:p>
        </p:txBody>
      </p:sp>
      <p:pic>
        <p:nvPicPr>
          <p:cNvPr id="2050" name="Picture 2"/>
          <p:cNvPicPr>
            <a:picLocks noGrp="1" noChangeAspect="1" noChangeArrowheads="1"/>
          </p:cNvPicPr>
          <p:nvPr>
            <p:ph idx="1"/>
          </p:nvPr>
        </p:nvPicPr>
        <p:blipFill>
          <a:blip r:embed="rId2"/>
          <a:srcRect/>
          <a:stretch>
            <a:fillRect/>
          </a:stretch>
        </p:blipFill>
        <p:spPr bwMode="auto">
          <a:xfrm>
            <a:off x="381000" y="1447800"/>
            <a:ext cx="8035105" cy="47244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lstStyle/>
          <a:p>
            <a:r>
              <a:rPr lang="en-IN" u="dbl" dirty="0" smtClean="0"/>
              <a:t>Place of Supply</a:t>
            </a:r>
            <a:endParaRPr lang="en-IN" dirty="0"/>
          </a:p>
        </p:txBody>
      </p:sp>
      <p:sp>
        <p:nvSpPr>
          <p:cNvPr id="4" name="Content Placeholder 3"/>
          <p:cNvSpPr>
            <a:spLocks noGrp="1"/>
          </p:cNvSpPr>
          <p:nvPr>
            <p:ph idx="1"/>
          </p:nvPr>
        </p:nvSpPr>
        <p:spPr>
          <a:xfrm>
            <a:off x="304800" y="1219200"/>
            <a:ext cx="8534400" cy="762000"/>
          </a:xfrm>
        </p:spPr>
        <p:txBody>
          <a:bodyPr/>
          <a:lstStyle/>
          <a:p>
            <a:pPr>
              <a:buNone/>
            </a:pPr>
            <a:r>
              <a:rPr lang="en-IN" sz="2000" b="1" dirty="0" smtClean="0"/>
              <a:t>Section 10(1)(b): Supply involves movement of goods, and delivered to a person on the instruction of a third person.</a:t>
            </a:r>
            <a:endParaRPr lang="en-IN" dirty="0"/>
          </a:p>
        </p:txBody>
      </p:sp>
      <p:pic>
        <p:nvPicPr>
          <p:cNvPr id="3075" name="Picture 3"/>
          <p:cNvPicPr>
            <a:picLocks noChangeAspect="1" noChangeArrowheads="1"/>
          </p:cNvPicPr>
          <p:nvPr/>
        </p:nvPicPr>
        <p:blipFill>
          <a:blip r:embed="rId2"/>
          <a:srcRect/>
          <a:stretch>
            <a:fillRect/>
          </a:stretch>
        </p:blipFill>
        <p:spPr bwMode="auto">
          <a:xfrm>
            <a:off x="152401" y="1905000"/>
            <a:ext cx="8839200" cy="464820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lstStyle/>
          <a:p>
            <a:r>
              <a:rPr lang="en-IN" u="dbl" dirty="0" smtClean="0"/>
              <a:t>Place of Supply</a:t>
            </a:r>
            <a:endParaRPr lang="en-IN" dirty="0"/>
          </a:p>
        </p:txBody>
      </p:sp>
      <p:sp>
        <p:nvSpPr>
          <p:cNvPr id="4" name="Content Placeholder 3"/>
          <p:cNvSpPr>
            <a:spLocks noGrp="1"/>
          </p:cNvSpPr>
          <p:nvPr>
            <p:ph idx="1"/>
          </p:nvPr>
        </p:nvSpPr>
        <p:spPr>
          <a:xfrm>
            <a:off x="304800" y="1219200"/>
            <a:ext cx="8534400" cy="762000"/>
          </a:xfrm>
        </p:spPr>
        <p:txBody>
          <a:bodyPr/>
          <a:lstStyle/>
          <a:p>
            <a:pPr>
              <a:buNone/>
            </a:pPr>
            <a:r>
              <a:rPr lang="en-IN" sz="2000" b="1" dirty="0" smtClean="0"/>
              <a:t>Section 10(1)(b): Supply involves movement of goods, and delivered to a person on the instruction of a third person.</a:t>
            </a:r>
            <a:endParaRPr lang="en-IN" dirty="0"/>
          </a:p>
        </p:txBody>
      </p:sp>
      <p:pic>
        <p:nvPicPr>
          <p:cNvPr id="3075" name="Picture 3"/>
          <p:cNvPicPr>
            <a:picLocks noChangeAspect="1" noChangeArrowheads="1"/>
          </p:cNvPicPr>
          <p:nvPr/>
        </p:nvPicPr>
        <p:blipFill>
          <a:blip r:embed="rId2"/>
          <a:srcRect/>
          <a:stretch>
            <a:fillRect/>
          </a:stretch>
        </p:blipFill>
        <p:spPr bwMode="auto">
          <a:xfrm>
            <a:off x="152401" y="1905000"/>
            <a:ext cx="8839200" cy="464820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lstStyle/>
          <a:p>
            <a:r>
              <a:rPr lang="en-IN" u="dbl" dirty="0" smtClean="0"/>
              <a:t>Place of Supply</a:t>
            </a:r>
            <a:endParaRPr lang="en-IN" dirty="0"/>
          </a:p>
        </p:txBody>
      </p:sp>
      <p:pic>
        <p:nvPicPr>
          <p:cNvPr id="4098" name="Picture 2"/>
          <p:cNvPicPr>
            <a:picLocks noGrp="1" noChangeAspect="1" noChangeArrowheads="1"/>
          </p:cNvPicPr>
          <p:nvPr>
            <p:ph idx="1"/>
          </p:nvPr>
        </p:nvPicPr>
        <p:blipFill>
          <a:blip r:embed="rId2"/>
          <a:srcRect/>
          <a:stretch>
            <a:fillRect/>
          </a:stretch>
        </p:blipFill>
        <p:spPr bwMode="auto">
          <a:xfrm>
            <a:off x="381000" y="1447800"/>
            <a:ext cx="8332468" cy="4191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lstStyle/>
          <a:p>
            <a:r>
              <a:rPr lang="en-IN" u="dbl" dirty="0" smtClean="0"/>
              <a:t>Returns under GST</a:t>
            </a:r>
          </a:p>
        </p:txBody>
      </p:sp>
      <p:graphicFrame>
        <p:nvGraphicFramePr>
          <p:cNvPr id="5" name="Content Placeholder 5"/>
          <p:cNvGraphicFramePr>
            <a:graphicFrameLocks noGrp="1"/>
          </p:cNvGraphicFramePr>
          <p:nvPr>
            <p:ph idx="1"/>
          </p:nvPr>
        </p:nvGraphicFramePr>
        <p:xfrm>
          <a:off x="457200" y="1402080"/>
          <a:ext cx="8229602" cy="4846320"/>
        </p:xfrm>
        <a:graphic>
          <a:graphicData uri="http://schemas.openxmlformats.org/drawingml/2006/table">
            <a:tbl>
              <a:tblPr firstRow="1" bandRow="1">
                <a:tableStyleId>{5C22544A-7EE6-4342-B048-85BDC9FD1C3A}</a:tableStyleId>
              </a:tblPr>
              <a:tblGrid>
                <a:gridCol w="1066800"/>
                <a:gridCol w="3429000"/>
                <a:gridCol w="1981201"/>
                <a:gridCol w="1752601"/>
              </a:tblGrid>
              <a:tr h="370840">
                <a:tc>
                  <a:txBody>
                    <a:bodyPr/>
                    <a:lstStyle/>
                    <a:p>
                      <a:r>
                        <a:rPr lang="en-IN" sz="1600" dirty="0" smtClean="0">
                          <a:latin typeface="Arial" pitchFamily="34" charset="0"/>
                          <a:cs typeface="Arial" pitchFamily="34" charset="0"/>
                        </a:rPr>
                        <a:t>Return Form</a:t>
                      </a:r>
                      <a:endParaRPr lang="en-IN" sz="1600" dirty="0">
                        <a:latin typeface="Arial" pitchFamily="34" charset="0"/>
                        <a:cs typeface="Arial" pitchFamily="34" charset="0"/>
                      </a:endParaRPr>
                    </a:p>
                  </a:txBody>
                  <a:tcPr/>
                </a:tc>
                <a:tc>
                  <a:txBody>
                    <a:bodyPr/>
                    <a:lstStyle/>
                    <a:p>
                      <a:r>
                        <a:rPr lang="en-IN" sz="1600" dirty="0" smtClean="0">
                          <a:latin typeface="Arial" pitchFamily="34" charset="0"/>
                          <a:cs typeface="Arial" pitchFamily="34" charset="0"/>
                        </a:rPr>
                        <a:t>What to File</a:t>
                      </a:r>
                      <a:endParaRPr lang="en-IN" sz="1600" dirty="0">
                        <a:latin typeface="Arial" pitchFamily="34" charset="0"/>
                        <a:cs typeface="Arial" pitchFamily="34" charset="0"/>
                      </a:endParaRPr>
                    </a:p>
                  </a:txBody>
                  <a:tcPr/>
                </a:tc>
                <a:tc>
                  <a:txBody>
                    <a:bodyPr/>
                    <a:lstStyle/>
                    <a:p>
                      <a:r>
                        <a:rPr lang="en-IN" sz="1600" dirty="0" smtClean="0">
                          <a:latin typeface="Arial" pitchFamily="34" charset="0"/>
                          <a:cs typeface="Arial" pitchFamily="34" charset="0"/>
                        </a:rPr>
                        <a:t>By Whom</a:t>
                      </a:r>
                      <a:endParaRPr lang="en-IN" sz="1600" dirty="0">
                        <a:latin typeface="Arial" pitchFamily="34" charset="0"/>
                        <a:cs typeface="Arial" pitchFamily="34" charset="0"/>
                      </a:endParaRPr>
                    </a:p>
                  </a:txBody>
                  <a:tcPr/>
                </a:tc>
                <a:tc>
                  <a:txBody>
                    <a:bodyPr/>
                    <a:lstStyle/>
                    <a:p>
                      <a:r>
                        <a:rPr lang="en-IN" sz="1600" dirty="0" smtClean="0">
                          <a:latin typeface="Arial" pitchFamily="34" charset="0"/>
                          <a:cs typeface="Arial" pitchFamily="34" charset="0"/>
                        </a:rPr>
                        <a:t>By When</a:t>
                      </a:r>
                      <a:endParaRPr lang="en-IN" sz="1600" dirty="0">
                        <a:latin typeface="Arial" pitchFamily="34" charset="0"/>
                        <a:cs typeface="Arial" pitchFamily="34" charset="0"/>
                      </a:endParaRPr>
                    </a:p>
                  </a:txBody>
                  <a:tcPr/>
                </a:tc>
              </a:tr>
              <a:tr h="370840">
                <a:tc>
                  <a:txBody>
                    <a:bodyPr/>
                    <a:lstStyle/>
                    <a:p>
                      <a:r>
                        <a:rPr lang="en-IN" sz="1600" dirty="0" smtClean="0">
                          <a:latin typeface="Arial" pitchFamily="34" charset="0"/>
                          <a:cs typeface="Arial" pitchFamily="34" charset="0"/>
                        </a:rPr>
                        <a:t>GSTR-1</a:t>
                      </a:r>
                      <a:endParaRPr lang="en-IN" sz="1600" dirty="0">
                        <a:latin typeface="Arial" pitchFamily="34" charset="0"/>
                        <a:cs typeface="Arial" pitchFamily="34" charset="0"/>
                      </a:endParaRPr>
                    </a:p>
                  </a:txBody>
                  <a:tcPr/>
                </a:tc>
                <a:tc>
                  <a:txBody>
                    <a:bodyPr/>
                    <a:lstStyle/>
                    <a:p>
                      <a:r>
                        <a:rPr lang="en-IN" sz="1600" dirty="0" smtClean="0">
                          <a:latin typeface="Arial" pitchFamily="34" charset="0"/>
                          <a:cs typeface="Arial" pitchFamily="34" charset="0"/>
                        </a:rPr>
                        <a:t>D</a:t>
                      </a:r>
                      <a:r>
                        <a:rPr kumimoji="0" lang="en-IN" sz="1600" b="0" i="0" kern="1200" dirty="0" smtClean="0">
                          <a:solidFill>
                            <a:schemeClr val="dk1"/>
                          </a:solidFill>
                          <a:latin typeface="Arial" pitchFamily="34" charset="0"/>
                          <a:ea typeface="+mn-ea"/>
                          <a:cs typeface="Arial" pitchFamily="34" charset="0"/>
                        </a:rPr>
                        <a:t>etails of outward supplies of taxable goods / services effected</a:t>
                      </a:r>
                    </a:p>
                    <a:p>
                      <a:endParaRPr lang="en-IN" sz="1600" dirty="0">
                        <a:latin typeface="Arial" pitchFamily="34" charset="0"/>
                        <a:cs typeface="Arial" pitchFamily="34" charset="0"/>
                      </a:endParaRPr>
                    </a:p>
                  </a:txBody>
                  <a:tcPr/>
                </a:tc>
                <a:tc>
                  <a:txBody>
                    <a:bodyPr/>
                    <a:lstStyle/>
                    <a:p>
                      <a:r>
                        <a:rPr lang="en-IN" sz="1600" dirty="0" smtClean="0">
                          <a:latin typeface="Arial" pitchFamily="34" charset="0"/>
                          <a:cs typeface="Arial" pitchFamily="34" charset="0"/>
                        </a:rPr>
                        <a:t>Reg. Taxable Supplier</a:t>
                      </a:r>
                      <a:endParaRPr lang="en-IN" sz="1600" dirty="0">
                        <a:latin typeface="Arial" pitchFamily="34" charset="0"/>
                        <a:cs typeface="Arial" pitchFamily="34" charset="0"/>
                      </a:endParaRPr>
                    </a:p>
                  </a:txBody>
                  <a:tcPr/>
                </a:tc>
                <a:tc>
                  <a:txBody>
                    <a:bodyPr/>
                    <a:lstStyle/>
                    <a:p>
                      <a:r>
                        <a:rPr lang="en-IN" sz="1600" dirty="0" smtClean="0">
                          <a:latin typeface="Arial" pitchFamily="34" charset="0"/>
                          <a:cs typeface="Arial" pitchFamily="34" charset="0"/>
                        </a:rPr>
                        <a:t>10</a:t>
                      </a:r>
                      <a:r>
                        <a:rPr lang="en-IN" sz="1600" baseline="30000" dirty="0" smtClean="0">
                          <a:latin typeface="Arial" pitchFamily="34" charset="0"/>
                          <a:cs typeface="Arial" pitchFamily="34" charset="0"/>
                        </a:rPr>
                        <a:t>th</a:t>
                      </a:r>
                      <a:r>
                        <a:rPr lang="en-IN" sz="1600" dirty="0" smtClean="0">
                          <a:latin typeface="Arial" pitchFamily="34" charset="0"/>
                          <a:cs typeface="Arial" pitchFamily="34" charset="0"/>
                        </a:rPr>
                        <a:t> of next month</a:t>
                      </a:r>
                      <a:endParaRPr lang="en-IN" sz="1600" dirty="0">
                        <a:latin typeface="Arial" pitchFamily="34" charset="0"/>
                        <a:cs typeface="Arial" pitchFamily="34" charset="0"/>
                      </a:endParaRPr>
                    </a:p>
                  </a:txBody>
                  <a:tcPr/>
                </a:tc>
              </a:tr>
              <a:tr h="370840">
                <a:tc>
                  <a:txBody>
                    <a:bodyPr/>
                    <a:lstStyle/>
                    <a:p>
                      <a:r>
                        <a:rPr lang="en-IN" sz="1600" dirty="0" smtClean="0">
                          <a:latin typeface="Arial" pitchFamily="34" charset="0"/>
                          <a:cs typeface="Arial" pitchFamily="34" charset="0"/>
                        </a:rPr>
                        <a:t>GSTR-2</a:t>
                      </a:r>
                      <a:endParaRPr lang="en-IN" sz="1600" dirty="0">
                        <a:latin typeface="Arial" pitchFamily="34" charset="0"/>
                        <a:cs typeface="Arial" pitchFamily="34" charset="0"/>
                      </a:endParaRPr>
                    </a:p>
                  </a:txBody>
                  <a:tcPr/>
                </a:tc>
                <a:tc>
                  <a:txBody>
                    <a:bodyPr/>
                    <a:lstStyle/>
                    <a:p>
                      <a:r>
                        <a:rPr kumimoji="0" lang="en-IN" sz="1600" b="0" i="0" kern="1200" dirty="0" smtClean="0">
                          <a:solidFill>
                            <a:schemeClr val="dk1"/>
                          </a:solidFill>
                          <a:latin typeface="Arial" pitchFamily="34" charset="0"/>
                          <a:ea typeface="+mn-ea"/>
                          <a:cs typeface="Arial" pitchFamily="34" charset="0"/>
                        </a:rPr>
                        <a:t>Details of inward supplies of taxable goods / services effected claiming input tax credit.</a:t>
                      </a:r>
                    </a:p>
                    <a:p>
                      <a:endParaRPr lang="en-IN" sz="1600" dirty="0">
                        <a:latin typeface="Arial" pitchFamily="34" charset="0"/>
                        <a:cs typeface="Arial" pitchFamily="34" charset="0"/>
                      </a:endParaRPr>
                    </a:p>
                  </a:txBody>
                  <a:tcPr/>
                </a:tc>
                <a:tc>
                  <a:txBody>
                    <a:bodyPr/>
                    <a:lstStyle/>
                    <a:p>
                      <a:r>
                        <a:rPr kumimoji="0" lang="en-IN" sz="1600" b="0" i="0" kern="1200" dirty="0" smtClean="0">
                          <a:solidFill>
                            <a:schemeClr val="dk1"/>
                          </a:solidFill>
                          <a:latin typeface="Arial" pitchFamily="34" charset="0"/>
                          <a:ea typeface="+mn-ea"/>
                          <a:cs typeface="Arial" pitchFamily="34" charset="0"/>
                        </a:rPr>
                        <a:t>Registered Taxable </a:t>
                      </a:r>
                      <a:r>
                        <a:rPr kumimoji="0" lang="en-IN" sz="1600" b="0" i="0" u="sng" kern="1200" dirty="0" smtClean="0">
                          <a:solidFill>
                            <a:schemeClr val="dk1"/>
                          </a:solidFill>
                          <a:latin typeface="Arial" pitchFamily="34" charset="0"/>
                          <a:ea typeface="+mn-ea"/>
                          <a:cs typeface="Arial" pitchFamily="34" charset="0"/>
                        </a:rPr>
                        <a:t>Recipient</a:t>
                      </a:r>
                      <a:endParaRPr lang="en-IN" sz="1600" u="sng" dirty="0">
                        <a:latin typeface="Arial" pitchFamily="34" charset="0"/>
                        <a:cs typeface="Arial" pitchFamily="34" charset="0"/>
                      </a:endParaRPr>
                    </a:p>
                  </a:txBody>
                  <a:tcPr/>
                </a:tc>
                <a:tc>
                  <a:txBody>
                    <a:bodyPr/>
                    <a:lstStyle/>
                    <a:p>
                      <a:r>
                        <a:rPr lang="en-IN" sz="1600" dirty="0" smtClean="0">
                          <a:latin typeface="Arial" pitchFamily="34" charset="0"/>
                          <a:cs typeface="Arial" pitchFamily="34" charset="0"/>
                        </a:rPr>
                        <a:t>15</a:t>
                      </a:r>
                      <a:r>
                        <a:rPr lang="en-IN" sz="1600" baseline="30000" dirty="0" smtClean="0">
                          <a:latin typeface="Arial" pitchFamily="34" charset="0"/>
                          <a:cs typeface="Arial" pitchFamily="34" charset="0"/>
                        </a:rPr>
                        <a:t>th</a:t>
                      </a:r>
                      <a:r>
                        <a:rPr lang="en-IN" sz="1600" dirty="0" smtClean="0">
                          <a:latin typeface="Arial" pitchFamily="34" charset="0"/>
                          <a:cs typeface="Arial" pitchFamily="34" charset="0"/>
                        </a:rPr>
                        <a:t> of next month</a:t>
                      </a:r>
                      <a:endParaRPr lang="en-IN" sz="1600" dirty="0">
                        <a:latin typeface="Arial" pitchFamily="34" charset="0"/>
                        <a:cs typeface="Arial" pitchFamily="34" charset="0"/>
                      </a:endParaRPr>
                    </a:p>
                  </a:txBody>
                  <a:tcPr/>
                </a:tc>
              </a:tr>
              <a:tr h="370840">
                <a:tc>
                  <a:txBody>
                    <a:bodyPr/>
                    <a:lstStyle/>
                    <a:p>
                      <a:r>
                        <a:rPr lang="en-IN" sz="1600" dirty="0" smtClean="0">
                          <a:latin typeface="Arial" pitchFamily="34" charset="0"/>
                          <a:cs typeface="Arial" pitchFamily="34" charset="0"/>
                        </a:rPr>
                        <a:t>GSTR-3</a:t>
                      </a:r>
                      <a:endParaRPr lang="en-IN" sz="1600" dirty="0">
                        <a:latin typeface="Arial" pitchFamily="34" charset="0"/>
                        <a:cs typeface="Arial" pitchFamily="34" charset="0"/>
                      </a:endParaRPr>
                    </a:p>
                  </a:txBody>
                  <a:tcPr/>
                </a:tc>
                <a:tc>
                  <a:txBody>
                    <a:bodyPr/>
                    <a:lstStyle/>
                    <a:p>
                      <a:r>
                        <a:rPr kumimoji="0" lang="en-IN" sz="1600" b="0" i="0" kern="1200" dirty="0" smtClean="0">
                          <a:solidFill>
                            <a:schemeClr val="dk1"/>
                          </a:solidFill>
                          <a:latin typeface="Arial" pitchFamily="34" charset="0"/>
                          <a:ea typeface="+mn-ea"/>
                          <a:cs typeface="Arial" pitchFamily="34" charset="0"/>
                        </a:rPr>
                        <a:t>Monthly return on the basis of finalization of details of outward supplies and inward supplies along with the payment of amount of tax.</a:t>
                      </a:r>
                    </a:p>
                    <a:p>
                      <a:endParaRPr lang="en-IN" sz="1600" dirty="0">
                        <a:latin typeface="Arial" pitchFamily="34" charset="0"/>
                        <a:cs typeface="Arial" pitchFamily="34" charset="0"/>
                      </a:endParaRPr>
                    </a:p>
                  </a:txBody>
                  <a:tcPr/>
                </a:tc>
                <a:tc>
                  <a:txBody>
                    <a:bodyPr/>
                    <a:lstStyle/>
                    <a:p>
                      <a:r>
                        <a:rPr kumimoji="0" lang="en-IN" sz="1600" b="0" i="0" kern="1200" dirty="0" smtClean="0">
                          <a:solidFill>
                            <a:schemeClr val="dk1"/>
                          </a:solidFill>
                          <a:latin typeface="Arial" pitchFamily="34" charset="0"/>
                          <a:ea typeface="+mn-ea"/>
                          <a:cs typeface="Arial" pitchFamily="34" charset="0"/>
                        </a:rPr>
                        <a:t>Registered Taxable Person</a:t>
                      </a:r>
                      <a:endParaRPr lang="en-IN" sz="1600" dirty="0">
                        <a:latin typeface="Arial" pitchFamily="34" charset="0"/>
                        <a:cs typeface="Arial" pitchFamily="34" charset="0"/>
                      </a:endParaRPr>
                    </a:p>
                  </a:txBody>
                  <a:tcPr/>
                </a:tc>
                <a:tc>
                  <a:txBody>
                    <a:bodyPr/>
                    <a:lstStyle/>
                    <a:p>
                      <a:r>
                        <a:rPr lang="en-IN" sz="1600" dirty="0" smtClean="0">
                          <a:latin typeface="Arial" pitchFamily="34" charset="0"/>
                          <a:cs typeface="Arial" pitchFamily="34" charset="0"/>
                        </a:rPr>
                        <a:t>20</a:t>
                      </a:r>
                      <a:r>
                        <a:rPr lang="en-IN" sz="1600" baseline="30000" dirty="0" smtClean="0">
                          <a:latin typeface="Arial" pitchFamily="34" charset="0"/>
                          <a:cs typeface="Arial" pitchFamily="34" charset="0"/>
                        </a:rPr>
                        <a:t>th</a:t>
                      </a:r>
                      <a:r>
                        <a:rPr lang="en-IN" sz="1600" dirty="0" smtClean="0">
                          <a:latin typeface="Arial" pitchFamily="34" charset="0"/>
                          <a:cs typeface="Arial" pitchFamily="34" charset="0"/>
                        </a:rPr>
                        <a:t> of next month</a:t>
                      </a:r>
                      <a:endParaRPr lang="en-IN" sz="1600" dirty="0">
                        <a:latin typeface="Arial" pitchFamily="34" charset="0"/>
                        <a:cs typeface="Arial" pitchFamily="34" charset="0"/>
                      </a:endParaRPr>
                    </a:p>
                  </a:txBody>
                  <a:tcPr/>
                </a:tc>
              </a:tr>
              <a:tr h="370840">
                <a:tc>
                  <a:txBody>
                    <a:bodyPr/>
                    <a:lstStyle/>
                    <a:p>
                      <a:r>
                        <a:rPr lang="en-IN" sz="1600" dirty="0" smtClean="0">
                          <a:latin typeface="Arial" pitchFamily="34" charset="0"/>
                          <a:cs typeface="Arial" pitchFamily="34" charset="0"/>
                        </a:rPr>
                        <a:t>GSTR-4</a:t>
                      </a:r>
                      <a:endParaRPr lang="en-IN" sz="1600" dirty="0">
                        <a:latin typeface="Arial" pitchFamily="34" charset="0"/>
                        <a:cs typeface="Arial" pitchFamily="34" charset="0"/>
                      </a:endParaRPr>
                    </a:p>
                  </a:txBody>
                  <a:tcPr/>
                </a:tc>
                <a:tc>
                  <a:txBody>
                    <a:bodyPr/>
                    <a:lstStyle/>
                    <a:p>
                      <a:r>
                        <a:rPr kumimoji="0" lang="en-IN" sz="1600" b="0" i="0" kern="1200" dirty="0" smtClean="0">
                          <a:solidFill>
                            <a:schemeClr val="dk1"/>
                          </a:solidFill>
                          <a:latin typeface="Arial" pitchFamily="34" charset="0"/>
                          <a:ea typeface="+mn-ea"/>
                          <a:cs typeface="Arial" pitchFamily="34" charset="0"/>
                        </a:rPr>
                        <a:t>Quarterly return for compounding taxable person.</a:t>
                      </a:r>
                      <a:endParaRPr lang="en-IN" sz="1600" dirty="0">
                        <a:latin typeface="Arial" pitchFamily="34" charset="0"/>
                        <a:cs typeface="Arial" pitchFamily="34" charset="0"/>
                      </a:endParaRPr>
                    </a:p>
                  </a:txBody>
                  <a:tcPr/>
                </a:tc>
                <a:tc>
                  <a:txBody>
                    <a:bodyPr/>
                    <a:lstStyle/>
                    <a:p>
                      <a:r>
                        <a:rPr lang="en-IN" sz="1600" dirty="0" smtClean="0">
                          <a:latin typeface="Arial" pitchFamily="34" charset="0"/>
                          <a:cs typeface="Arial" pitchFamily="34" charset="0"/>
                        </a:rPr>
                        <a:t>Composition Supplier</a:t>
                      </a:r>
                      <a:endParaRPr lang="en-IN" sz="1600" dirty="0">
                        <a:latin typeface="Arial" pitchFamily="34" charset="0"/>
                        <a:cs typeface="Arial" pitchFamily="34" charset="0"/>
                      </a:endParaRPr>
                    </a:p>
                  </a:txBody>
                  <a:tcPr/>
                </a:tc>
                <a:tc>
                  <a:txBody>
                    <a:bodyPr/>
                    <a:lstStyle/>
                    <a:p>
                      <a:r>
                        <a:rPr kumimoji="0" lang="en-IN" sz="1600" b="0" i="0" kern="1200" dirty="0" smtClean="0">
                          <a:solidFill>
                            <a:schemeClr val="dk1"/>
                          </a:solidFill>
                          <a:latin typeface="Arial" pitchFamily="34" charset="0"/>
                          <a:ea typeface="+mn-ea"/>
                          <a:cs typeface="Arial" pitchFamily="34" charset="0"/>
                        </a:rPr>
                        <a:t>18th of the month succeeding quarter</a:t>
                      </a:r>
                      <a:endParaRPr lang="en-IN" sz="1600" dirty="0">
                        <a:latin typeface="Arial" pitchFamily="34" charset="0"/>
                        <a:cs typeface="Arial" pitchFamily="34" charset="0"/>
                      </a:endParaRPr>
                    </a:p>
                  </a:txBody>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lstStyle/>
          <a:p>
            <a:r>
              <a:rPr lang="en-IN" u="dbl" dirty="0" smtClean="0"/>
              <a:t>Returns under GST</a:t>
            </a:r>
          </a:p>
        </p:txBody>
      </p:sp>
      <p:graphicFrame>
        <p:nvGraphicFramePr>
          <p:cNvPr id="6" name="Content Placeholder 5"/>
          <p:cNvGraphicFramePr>
            <a:graphicFrameLocks noGrp="1"/>
          </p:cNvGraphicFramePr>
          <p:nvPr>
            <p:ph idx="1"/>
          </p:nvPr>
        </p:nvGraphicFramePr>
        <p:xfrm>
          <a:off x="457200" y="1168400"/>
          <a:ext cx="8229602" cy="4470400"/>
        </p:xfrm>
        <a:graphic>
          <a:graphicData uri="http://schemas.openxmlformats.org/drawingml/2006/table">
            <a:tbl>
              <a:tblPr firstRow="1" bandRow="1">
                <a:tableStyleId>{5C22544A-7EE6-4342-B048-85BDC9FD1C3A}</a:tableStyleId>
              </a:tblPr>
              <a:tblGrid>
                <a:gridCol w="1066800"/>
                <a:gridCol w="3429000"/>
                <a:gridCol w="1981201"/>
                <a:gridCol w="1752601"/>
              </a:tblGrid>
              <a:tr h="629167">
                <a:tc>
                  <a:txBody>
                    <a:bodyPr/>
                    <a:lstStyle/>
                    <a:p>
                      <a:r>
                        <a:rPr lang="en-IN" sz="1600" dirty="0" smtClean="0">
                          <a:latin typeface="Arial" pitchFamily="34" charset="0"/>
                          <a:cs typeface="Arial" pitchFamily="34" charset="0"/>
                        </a:rPr>
                        <a:t>Return Form</a:t>
                      </a:r>
                      <a:endParaRPr lang="en-IN" sz="1600" dirty="0">
                        <a:latin typeface="Arial" pitchFamily="34" charset="0"/>
                        <a:cs typeface="Arial" pitchFamily="34" charset="0"/>
                      </a:endParaRPr>
                    </a:p>
                  </a:txBody>
                  <a:tcPr/>
                </a:tc>
                <a:tc>
                  <a:txBody>
                    <a:bodyPr/>
                    <a:lstStyle/>
                    <a:p>
                      <a:r>
                        <a:rPr lang="en-IN" sz="1600" dirty="0" smtClean="0">
                          <a:latin typeface="Arial" pitchFamily="34" charset="0"/>
                          <a:cs typeface="Arial" pitchFamily="34" charset="0"/>
                        </a:rPr>
                        <a:t>What to File</a:t>
                      </a:r>
                      <a:endParaRPr lang="en-IN" sz="1600" dirty="0">
                        <a:latin typeface="Arial" pitchFamily="34" charset="0"/>
                        <a:cs typeface="Arial" pitchFamily="34" charset="0"/>
                      </a:endParaRPr>
                    </a:p>
                  </a:txBody>
                  <a:tcPr/>
                </a:tc>
                <a:tc>
                  <a:txBody>
                    <a:bodyPr/>
                    <a:lstStyle/>
                    <a:p>
                      <a:r>
                        <a:rPr lang="en-IN" sz="1600" dirty="0" smtClean="0">
                          <a:latin typeface="Arial" pitchFamily="34" charset="0"/>
                          <a:cs typeface="Arial" pitchFamily="34" charset="0"/>
                        </a:rPr>
                        <a:t>By Whom</a:t>
                      </a:r>
                      <a:endParaRPr lang="en-IN" sz="1600" dirty="0">
                        <a:latin typeface="Arial" pitchFamily="34" charset="0"/>
                        <a:cs typeface="Arial" pitchFamily="34" charset="0"/>
                      </a:endParaRPr>
                    </a:p>
                  </a:txBody>
                  <a:tcPr/>
                </a:tc>
                <a:tc>
                  <a:txBody>
                    <a:bodyPr/>
                    <a:lstStyle/>
                    <a:p>
                      <a:r>
                        <a:rPr lang="en-IN" sz="1600" dirty="0" smtClean="0">
                          <a:latin typeface="Arial" pitchFamily="34" charset="0"/>
                          <a:cs typeface="Arial" pitchFamily="34" charset="0"/>
                        </a:rPr>
                        <a:t>By When</a:t>
                      </a:r>
                      <a:endParaRPr lang="en-IN" sz="1600" dirty="0">
                        <a:latin typeface="Arial" pitchFamily="34" charset="0"/>
                        <a:cs typeface="Arial" pitchFamily="34" charset="0"/>
                      </a:endParaRPr>
                    </a:p>
                  </a:txBody>
                  <a:tcPr/>
                </a:tc>
              </a:tr>
              <a:tr h="894080">
                <a:tc>
                  <a:txBody>
                    <a:bodyPr/>
                    <a:lstStyle/>
                    <a:p>
                      <a:r>
                        <a:rPr lang="en-IN" sz="1600" dirty="0" smtClean="0">
                          <a:latin typeface="Arial" pitchFamily="34" charset="0"/>
                          <a:cs typeface="Arial" pitchFamily="34" charset="0"/>
                        </a:rPr>
                        <a:t>GSTR-5</a:t>
                      </a:r>
                      <a:endParaRPr lang="en-IN" sz="1600" dirty="0">
                        <a:latin typeface="Arial" pitchFamily="34" charset="0"/>
                        <a:cs typeface="Arial" pitchFamily="34" charset="0"/>
                      </a:endParaRPr>
                    </a:p>
                  </a:txBody>
                  <a:tcPr/>
                </a:tc>
                <a:tc>
                  <a:txBody>
                    <a:bodyPr/>
                    <a:lstStyle/>
                    <a:p>
                      <a:r>
                        <a:rPr kumimoji="0" lang="en-IN" sz="1600" b="0" i="0" kern="1200" dirty="0" smtClean="0">
                          <a:solidFill>
                            <a:schemeClr val="dk1"/>
                          </a:solidFill>
                          <a:latin typeface="Arial" pitchFamily="34" charset="0"/>
                          <a:ea typeface="+mn-ea"/>
                          <a:cs typeface="Arial" pitchFamily="34" charset="0"/>
                        </a:rPr>
                        <a:t>Return for Non-Resident foreign taxable person</a:t>
                      </a:r>
                    </a:p>
                    <a:p>
                      <a:endParaRPr lang="en-IN" sz="1600" dirty="0">
                        <a:latin typeface="Arial" pitchFamily="34" charset="0"/>
                        <a:cs typeface="Arial" pitchFamily="34" charset="0"/>
                      </a:endParaRPr>
                    </a:p>
                  </a:txBody>
                  <a:tcPr/>
                </a:tc>
                <a:tc>
                  <a:txBody>
                    <a:bodyPr/>
                    <a:lstStyle/>
                    <a:p>
                      <a:r>
                        <a:rPr kumimoji="0" lang="en-IN" sz="1600" b="0" i="0" kern="1200" dirty="0" smtClean="0">
                          <a:solidFill>
                            <a:schemeClr val="dk1"/>
                          </a:solidFill>
                          <a:latin typeface="Arial" pitchFamily="34" charset="0"/>
                          <a:ea typeface="+mn-ea"/>
                          <a:cs typeface="Arial" pitchFamily="34" charset="0"/>
                        </a:rPr>
                        <a:t>Non-Resident Taxable Person</a:t>
                      </a:r>
                      <a:endParaRPr lang="en-IN" sz="1600" dirty="0">
                        <a:latin typeface="Arial" pitchFamily="34" charset="0"/>
                        <a:cs typeface="Arial" pitchFamily="34" charset="0"/>
                      </a:endParaRPr>
                    </a:p>
                  </a:txBody>
                  <a:tcPr/>
                </a:tc>
                <a:tc>
                  <a:txBody>
                    <a:bodyPr/>
                    <a:lstStyle/>
                    <a:p>
                      <a:r>
                        <a:rPr lang="en-IN" sz="1600" dirty="0" smtClean="0">
                          <a:latin typeface="Arial" pitchFamily="34" charset="0"/>
                          <a:cs typeface="Arial" pitchFamily="34" charset="0"/>
                        </a:rPr>
                        <a:t>20</a:t>
                      </a:r>
                      <a:r>
                        <a:rPr lang="en-IN" sz="1600" baseline="30000" dirty="0" smtClean="0">
                          <a:latin typeface="Arial" pitchFamily="34" charset="0"/>
                          <a:cs typeface="Arial" pitchFamily="34" charset="0"/>
                        </a:rPr>
                        <a:t>th</a:t>
                      </a:r>
                      <a:r>
                        <a:rPr lang="en-IN" sz="1600" dirty="0" smtClean="0">
                          <a:latin typeface="Arial" pitchFamily="34" charset="0"/>
                          <a:cs typeface="Arial" pitchFamily="34" charset="0"/>
                        </a:rPr>
                        <a:t> of the next month</a:t>
                      </a:r>
                      <a:endParaRPr lang="en-IN" sz="1600" dirty="0">
                        <a:latin typeface="Arial" pitchFamily="34" charset="0"/>
                        <a:cs typeface="Arial" pitchFamily="34" charset="0"/>
                      </a:endParaRPr>
                    </a:p>
                  </a:txBody>
                  <a:tcPr/>
                </a:tc>
              </a:tr>
              <a:tr h="629167">
                <a:tc>
                  <a:txBody>
                    <a:bodyPr/>
                    <a:lstStyle/>
                    <a:p>
                      <a:r>
                        <a:rPr lang="en-IN" sz="1600" dirty="0" smtClean="0">
                          <a:latin typeface="Arial" pitchFamily="34" charset="0"/>
                          <a:cs typeface="Arial" pitchFamily="34" charset="0"/>
                        </a:rPr>
                        <a:t>GSTR-6</a:t>
                      </a:r>
                      <a:endParaRPr lang="en-IN" sz="1600" dirty="0">
                        <a:latin typeface="Arial" pitchFamily="34" charset="0"/>
                        <a:cs typeface="Arial" pitchFamily="34" charset="0"/>
                      </a:endParaRPr>
                    </a:p>
                  </a:txBody>
                  <a:tcPr/>
                </a:tc>
                <a:tc>
                  <a:txBody>
                    <a:bodyPr/>
                    <a:lstStyle/>
                    <a:p>
                      <a:pPr fontAlgn="t"/>
                      <a:r>
                        <a:rPr lang="en-IN" sz="1600" b="0" dirty="0">
                          <a:latin typeface="Arial" pitchFamily="34" charset="0"/>
                          <a:cs typeface="Arial" pitchFamily="34" charset="0"/>
                        </a:rPr>
                        <a:t>Return for Input Service Distributor</a:t>
                      </a:r>
                      <a:endParaRPr lang="en-IN" sz="1600" dirty="0">
                        <a:latin typeface="Arial" pitchFamily="34" charset="0"/>
                        <a:cs typeface="Arial" pitchFamily="34" charset="0"/>
                      </a:endParaRPr>
                    </a:p>
                  </a:txBody>
                  <a:tcPr marL="76200" marR="76200" marT="76200" marB="76200"/>
                </a:tc>
                <a:tc>
                  <a:txBody>
                    <a:bodyPr/>
                    <a:lstStyle/>
                    <a:p>
                      <a:r>
                        <a:rPr kumimoji="0" lang="en-IN" sz="1600" b="0" i="0" kern="1200" dirty="0" smtClean="0">
                          <a:solidFill>
                            <a:schemeClr val="dk1"/>
                          </a:solidFill>
                          <a:latin typeface="Arial" pitchFamily="34" charset="0"/>
                          <a:ea typeface="+mn-ea"/>
                          <a:cs typeface="Arial" pitchFamily="34" charset="0"/>
                        </a:rPr>
                        <a:t>Input Service Distributor</a:t>
                      </a:r>
                      <a:endParaRPr lang="en-IN" sz="1600" u="sng" dirty="0">
                        <a:latin typeface="Arial" pitchFamily="34" charset="0"/>
                        <a:cs typeface="Arial" pitchFamily="34" charset="0"/>
                      </a:endParaRPr>
                    </a:p>
                  </a:txBody>
                  <a:tcPr/>
                </a:tc>
                <a:tc>
                  <a:txBody>
                    <a:bodyPr/>
                    <a:lstStyle/>
                    <a:p>
                      <a:r>
                        <a:rPr lang="en-IN" sz="1600" dirty="0" smtClean="0">
                          <a:latin typeface="Arial" pitchFamily="34" charset="0"/>
                          <a:cs typeface="Arial" pitchFamily="34" charset="0"/>
                        </a:rPr>
                        <a:t>13</a:t>
                      </a:r>
                      <a:r>
                        <a:rPr lang="en-IN" sz="1600" baseline="30000" dirty="0" smtClean="0">
                          <a:latin typeface="Arial" pitchFamily="34" charset="0"/>
                          <a:cs typeface="Arial" pitchFamily="34" charset="0"/>
                        </a:rPr>
                        <a:t>th</a:t>
                      </a:r>
                      <a:r>
                        <a:rPr lang="en-IN" sz="1600" dirty="0" smtClean="0">
                          <a:latin typeface="Arial" pitchFamily="34" charset="0"/>
                          <a:cs typeface="Arial" pitchFamily="34" charset="0"/>
                        </a:rPr>
                        <a:t> of the next month</a:t>
                      </a:r>
                      <a:endParaRPr lang="en-IN" sz="1600" dirty="0">
                        <a:latin typeface="Arial" pitchFamily="34" charset="0"/>
                        <a:cs typeface="Arial" pitchFamily="34" charset="0"/>
                      </a:endParaRPr>
                    </a:p>
                  </a:txBody>
                  <a:tcPr/>
                </a:tc>
              </a:tr>
              <a:tr h="1158993">
                <a:tc>
                  <a:txBody>
                    <a:bodyPr/>
                    <a:lstStyle/>
                    <a:p>
                      <a:r>
                        <a:rPr lang="en-IN" sz="1600" dirty="0" smtClean="0">
                          <a:latin typeface="Arial" pitchFamily="34" charset="0"/>
                          <a:cs typeface="Arial" pitchFamily="34" charset="0"/>
                        </a:rPr>
                        <a:t>GSTR-7</a:t>
                      </a:r>
                      <a:endParaRPr lang="en-IN" sz="1600" dirty="0">
                        <a:latin typeface="Arial" pitchFamily="34" charset="0"/>
                        <a:cs typeface="Arial" pitchFamily="34" charset="0"/>
                      </a:endParaRPr>
                    </a:p>
                  </a:txBody>
                  <a:tcPr/>
                </a:tc>
                <a:tc>
                  <a:txBody>
                    <a:bodyPr/>
                    <a:lstStyle/>
                    <a:p>
                      <a:r>
                        <a:rPr kumimoji="0" lang="en-IN" sz="1600" b="0" i="0" kern="1200" dirty="0" smtClean="0">
                          <a:solidFill>
                            <a:schemeClr val="dk1"/>
                          </a:solidFill>
                          <a:latin typeface="Arial" pitchFamily="34" charset="0"/>
                          <a:ea typeface="+mn-ea"/>
                          <a:cs typeface="Arial" pitchFamily="34" charset="0"/>
                        </a:rPr>
                        <a:t>Return for authorities deducting tax at source. (Contract &gt;</a:t>
                      </a:r>
                      <a:r>
                        <a:rPr kumimoji="0" lang="en-IN" sz="1600" b="0" i="0" kern="1200" baseline="0" dirty="0" smtClean="0">
                          <a:solidFill>
                            <a:schemeClr val="dk1"/>
                          </a:solidFill>
                          <a:latin typeface="Arial" pitchFamily="34" charset="0"/>
                          <a:ea typeface="+mn-ea"/>
                          <a:cs typeface="Arial" pitchFamily="34" charset="0"/>
                        </a:rPr>
                        <a:t> Rs 5 </a:t>
                      </a:r>
                      <a:r>
                        <a:rPr kumimoji="0" lang="en-IN" sz="1600" b="0" i="0" kern="1200" baseline="0" dirty="0" err="1" smtClean="0">
                          <a:solidFill>
                            <a:schemeClr val="dk1"/>
                          </a:solidFill>
                          <a:latin typeface="Arial" pitchFamily="34" charset="0"/>
                          <a:ea typeface="+mn-ea"/>
                          <a:cs typeface="Arial" pitchFamily="34" charset="0"/>
                        </a:rPr>
                        <a:t>lacs</a:t>
                      </a:r>
                      <a:r>
                        <a:rPr kumimoji="0" lang="en-IN" sz="1600" b="0" i="0" kern="1200" baseline="0" dirty="0" smtClean="0">
                          <a:solidFill>
                            <a:schemeClr val="dk1"/>
                          </a:solidFill>
                          <a:latin typeface="Arial" pitchFamily="34" charset="0"/>
                          <a:ea typeface="+mn-ea"/>
                          <a:cs typeface="Arial" pitchFamily="34" charset="0"/>
                        </a:rPr>
                        <a:t>)</a:t>
                      </a:r>
                    </a:p>
                    <a:p>
                      <a:r>
                        <a:rPr kumimoji="0" lang="en-US" sz="1600" b="0" i="0" kern="1200" baseline="0" dirty="0" smtClean="0">
                          <a:solidFill>
                            <a:schemeClr val="dk1"/>
                          </a:solidFill>
                          <a:latin typeface="Arial" pitchFamily="34" charset="0"/>
                          <a:ea typeface="+mn-ea"/>
                          <a:cs typeface="Arial" pitchFamily="34" charset="0"/>
                        </a:rPr>
                        <a:t>TDS rate proposed is 1%</a:t>
                      </a:r>
                      <a:endParaRPr kumimoji="0" lang="en-IN" sz="1600" b="0" i="0" kern="1200" dirty="0" smtClean="0">
                        <a:solidFill>
                          <a:schemeClr val="dk1"/>
                        </a:solidFill>
                        <a:latin typeface="Arial" pitchFamily="34" charset="0"/>
                        <a:ea typeface="+mn-ea"/>
                        <a:cs typeface="Arial" pitchFamily="34" charset="0"/>
                      </a:endParaRPr>
                    </a:p>
                    <a:p>
                      <a:endParaRPr lang="en-IN" sz="1600" dirty="0">
                        <a:latin typeface="Arial" pitchFamily="34" charset="0"/>
                        <a:cs typeface="Arial" pitchFamily="34" charset="0"/>
                      </a:endParaRPr>
                    </a:p>
                  </a:txBody>
                  <a:tcPr/>
                </a:tc>
                <a:tc>
                  <a:txBody>
                    <a:bodyPr/>
                    <a:lstStyle/>
                    <a:p>
                      <a:r>
                        <a:rPr lang="en-IN" sz="1600" dirty="0" smtClean="0">
                          <a:latin typeface="Arial" pitchFamily="34" charset="0"/>
                          <a:cs typeface="Arial" pitchFamily="34" charset="0"/>
                        </a:rPr>
                        <a:t>Tax </a:t>
                      </a:r>
                      <a:r>
                        <a:rPr lang="en-IN" sz="1600" dirty="0" err="1" smtClean="0">
                          <a:latin typeface="Arial" pitchFamily="34" charset="0"/>
                          <a:cs typeface="Arial" pitchFamily="34" charset="0"/>
                        </a:rPr>
                        <a:t>Deductor</a:t>
                      </a:r>
                      <a:r>
                        <a:rPr lang="en-IN" sz="1600" dirty="0" smtClean="0">
                          <a:latin typeface="Arial" pitchFamily="34" charset="0"/>
                          <a:cs typeface="Arial" pitchFamily="34" charset="0"/>
                        </a:rPr>
                        <a:t> (receiver of goods</a:t>
                      </a:r>
                      <a:r>
                        <a:rPr lang="en-IN" sz="1600" baseline="0" dirty="0" smtClean="0">
                          <a:latin typeface="Arial" pitchFamily="34" charset="0"/>
                          <a:cs typeface="Arial" pitchFamily="34" charset="0"/>
                        </a:rPr>
                        <a:t> / services)</a:t>
                      </a:r>
                      <a:endParaRPr lang="en-IN" sz="1600" dirty="0">
                        <a:latin typeface="Arial" pitchFamily="34" charset="0"/>
                        <a:cs typeface="Arial" pitchFamily="34" charset="0"/>
                      </a:endParaRPr>
                    </a:p>
                  </a:txBody>
                  <a:tcPr/>
                </a:tc>
                <a:tc>
                  <a:txBody>
                    <a:bodyPr/>
                    <a:lstStyle/>
                    <a:p>
                      <a:r>
                        <a:rPr lang="en-IN" sz="1600" dirty="0" smtClean="0">
                          <a:latin typeface="Arial" pitchFamily="34" charset="0"/>
                          <a:cs typeface="Arial" pitchFamily="34" charset="0"/>
                        </a:rPr>
                        <a:t>10</a:t>
                      </a:r>
                      <a:r>
                        <a:rPr lang="en-IN" sz="1600" baseline="30000" dirty="0" smtClean="0">
                          <a:latin typeface="Arial" pitchFamily="34" charset="0"/>
                          <a:cs typeface="Arial" pitchFamily="34" charset="0"/>
                        </a:rPr>
                        <a:t>th</a:t>
                      </a:r>
                      <a:r>
                        <a:rPr lang="en-IN" sz="1600" dirty="0" smtClean="0">
                          <a:latin typeface="Arial" pitchFamily="34" charset="0"/>
                          <a:cs typeface="Arial" pitchFamily="34" charset="0"/>
                        </a:rPr>
                        <a:t> of next month</a:t>
                      </a:r>
                      <a:endParaRPr lang="en-IN" sz="1600" dirty="0">
                        <a:latin typeface="Arial" pitchFamily="34" charset="0"/>
                        <a:cs typeface="Arial" pitchFamily="34" charset="0"/>
                      </a:endParaRPr>
                    </a:p>
                  </a:txBody>
                  <a:tcPr/>
                </a:tc>
              </a:tr>
              <a:tr h="1158993">
                <a:tc>
                  <a:txBody>
                    <a:bodyPr/>
                    <a:lstStyle/>
                    <a:p>
                      <a:r>
                        <a:rPr lang="en-IN" sz="1600" dirty="0" smtClean="0">
                          <a:latin typeface="Arial" pitchFamily="34" charset="0"/>
                          <a:cs typeface="Arial" pitchFamily="34" charset="0"/>
                        </a:rPr>
                        <a:t>GSTR-8</a:t>
                      </a:r>
                      <a:endParaRPr lang="en-IN" sz="1600" dirty="0">
                        <a:latin typeface="Arial" pitchFamily="34" charset="0"/>
                        <a:cs typeface="Arial" pitchFamily="34" charset="0"/>
                      </a:endParaRPr>
                    </a:p>
                  </a:txBody>
                  <a:tcPr/>
                </a:tc>
                <a:tc>
                  <a:txBody>
                    <a:bodyPr/>
                    <a:lstStyle/>
                    <a:p>
                      <a:r>
                        <a:rPr kumimoji="0" lang="en-IN" sz="1600" b="0" i="0" kern="1200" dirty="0" smtClean="0">
                          <a:solidFill>
                            <a:schemeClr val="dk1"/>
                          </a:solidFill>
                          <a:latin typeface="Arial" pitchFamily="34" charset="0"/>
                          <a:ea typeface="+mn-ea"/>
                          <a:cs typeface="Arial" pitchFamily="34" charset="0"/>
                        </a:rPr>
                        <a:t>Details of supplies effected through e-commerce operator and the amount of tax collected</a:t>
                      </a:r>
                    </a:p>
                    <a:p>
                      <a:endParaRPr lang="en-IN" sz="1600" dirty="0">
                        <a:latin typeface="Arial" pitchFamily="34" charset="0"/>
                        <a:cs typeface="Arial" pitchFamily="34" charset="0"/>
                      </a:endParaRPr>
                    </a:p>
                  </a:txBody>
                  <a:tcPr/>
                </a:tc>
                <a:tc>
                  <a:txBody>
                    <a:bodyPr/>
                    <a:lstStyle/>
                    <a:p>
                      <a:r>
                        <a:rPr kumimoji="0" lang="en-IN" sz="1600" b="0" i="0" kern="1200" dirty="0" smtClean="0">
                          <a:solidFill>
                            <a:schemeClr val="dk1"/>
                          </a:solidFill>
                          <a:latin typeface="Arial" pitchFamily="34" charset="0"/>
                          <a:ea typeface="+mn-ea"/>
                          <a:cs typeface="Arial" pitchFamily="34" charset="0"/>
                        </a:rPr>
                        <a:t>E-commerce Operator/Tax Collector</a:t>
                      </a:r>
                      <a:endParaRPr lang="en-IN" sz="1600" dirty="0">
                        <a:latin typeface="Arial" pitchFamily="34" charset="0"/>
                        <a:cs typeface="Arial"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600" dirty="0" smtClean="0">
                          <a:latin typeface="Arial" pitchFamily="34" charset="0"/>
                          <a:cs typeface="Arial" pitchFamily="34" charset="0"/>
                        </a:rPr>
                        <a:t>10</a:t>
                      </a:r>
                      <a:r>
                        <a:rPr lang="en-IN" sz="1600" baseline="30000" dirty="0" smtClean="0">
                          <a:latin typeface="Arial" pitchFamily="34" charset="0"/>
                          <a:cs typeface="Arial" pitchFamily="34" charset="0"/>
                        </a:rPr>
                        <a:t>th</a:t>
                      </a:r>
                      <a:r>
                        <a:rPr lang="en-IN" sz="1600" dirty="0" smtClean="0">
                          <a:latin typeface="Arial" pitchFamily="34" charset="0"/>
                          <a:cs typeface="Arial" pitchFamily="34" charset="0"/>
                        </a:rPr>
                        <a:t> of next month</a:t>
                      </a:r>
                    </a:p>
                    <a:p>
                      <a:endParaRPr lang="en-IN" sz="1600" dirty="0">
                        <a:latin typeface="Arial" pitchFamily="34" charset="0"/>
                        <a:cs typeface="Arial" pitchFamily="34" charset="0"/>
                      </a:endParaRPr>
                    </a:p>
                  </a:txBody>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426</TotalTime>
  <Words>1412</Words>
  <Application>Microsoft Office PowerPoint</Application>
  <PresentationFormat>On-screen Show (4:3)</PresentationFormat>
  <Paragraphs>165</Paragraphs>
  <Slides>30</Slides>
  <Notes>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Office Theme</vt:lpstr>
      <vt:lpstr>Slide 1</vt:lpstr>
      <vt:lpstr>Today’s Agenda</vt:lpstr>
      <vt:lpstr>Place of Supply</vt:lpstr>
      <vt:lpstr>Place of Supply</vt:lpstr>
      <vt:lpstr>Place of Supply</vt:lpstr>
      <vt:lpstr>Place of Supply</vt:lpstr>
      <vt:lpstr>Place of Supply</vt:lpstr>
      <vt:lpstr>Returns under GST</vt:lpstr>
      <vt:lpstr>Returns under GST</vt:lpstr>
      <vt:lpstr>Returns under GST</vt:lpstr>
      <vt:lpstr>Returns under GST</vt:lpstr>
      <vt:lpstr>Input Credit Rules</vt:lpstr>
      <vt:lpstr>Input Credit Rules</vt:lpstr>
      <vt:lpstr>Input Credit Rules</vt:lpstr>
      <vt:lpstr>Input Credit Rules</vt:lpstr>
      <vt:lpstr>Input Credit Rules</vt:lpstr>
      <vt:lpstr>Account Record Rules</vt:lpstr>
      <vt:lpstr>Account Record Rules</vt:lpstr>
      <vt:lpstr>Account Record Rules</vt:lpstr>
      <vt:lpstr>Account Record Rules</vt:lpstr>
      <vt:lpstr>Account Record Rules</vt:lpstr>
      <vt:lpstr>Account Record Rules</vt:lpstr>
      <vt:lpstr>Composition Rules</vt:lpstr>
      <vt:lpstr>Composition Rules</vt:lpstr>
      <vt:lpstr>Composition Rules</vt:lpstr>
      <vt:lpstr>E-Way Bills</vt:lpstr>
      <vt:lpstr>E-Way Bills</vt:lpstr>
      <vt:lpstr>E-Way Bills</vt:lpstr>
      <vt:lpstr>To Do List for Transition to GST</vt:lpstr>
      <vt:lpstr>Slide 30</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Nirav</dc:creator>
  <cp:lastModifiedBy>Nirav</cp:lastModifiedBy>
  <cp:revision>53</cp:revision>
  <dcterms:created xsi:type="dcterms:W3CDTF">2006-08-16T00:00:00Z</dcterms:created>
  <dcterms:modified xsi:type="dcterms:W3CDTF">2017-06-19T06:55:10Z</dcterms:modified>
</cp:coreProperties>
</file>